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8" r:id="rId15"/>
    <p:sldId id="269" r:id="rId16"/>
    <p:sldId id="270" r:id="rId17"/>
    <p:sldId id="271" r:id="rId18"/>
    <p:sldId id="272" r:id="rId19"/>
    <p:sldId id="273" r:id="rId20"/>
    <p:sldId id="274" r:id="rId21"/>
    <p:sldId id="280" r:id="rId22"/>
    <p:sldId id="281" r:id="rId23"/>
    <p:sldId id="275" r:id="rId24"/>
    <p:sldId id="277" r:id="rId25"/>
    <p:sldId id="279" r:id="rId26"/>
    <p:sldId id="282" r:id="rId27"/>
    <p:sldId id="283" r:id="rId28"/>
    <p:sldId id="284" r:id="rId29"/>
    <p:sldId id="285"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38" y="432"/>
      </p:cViewPr>
      <p:guideLst/>
    </p:cSldViewPr>
  </p:slideViewPr>
  <p:notesTextViewPr>
    <p:cViewPr>
      <p:scale>
        <a:sx n="1" d="1"/>
        <a:sy n="1" d="1"/>
      </p:scale>
      <p:origin x="0" y="0"/>
    </p:cViewPr>
  </p:notesTextViewPr>
  <p:sorterViewPr>
    <p:cViewPr>
      <p:scale>
        <a:sx n="100" d="100"/>
        <a:sy n="100" d="100"/>
      </p:scale>
      <p:origin x="0" y="-3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F730E-142B-44B4-944F-0EE9B1F1CA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787857D-76F9-4AB2-96CA-EE6A7522DB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9506414-962F-4320-974C-2CFCD6A76A42}"/>
              </a:ext>
            </a:extLst>
          </p:cNvPr>
          <p:cNvSpPr>
            <a:spLocks noGrp="1"/>
          </p:cNvSpPr>
          <p:nvPr>
            <p:ph type="dt" sz="half" idx="10"/>
          </p:nvPr>
        </p:nvSpPr>
        <p:spPr/>
        <p:txBody>
          <a:bodyPr/>
          <a:lstStyle/>
          <a:p>
            <a:fld id="{21587406-CFEB-4F6D-9E1A-A9252DFE4114}" type="datetimeFigureOut">
              <a:rPr lang="en-GB" smtClean="0"/>
              <a:t>06/10/2019</a:t>
            </a:fld>
            <a:endParaRPr lang="en-GB"/>
          </a:p>
        </p:txBody>
      </p:sp>
      <p:sp>
        <p:nvSpPr>
          <p:cNvPr id="5" name="Footer Placeholder 4">
            <a:extLst>
              <a:ext uri="{FF2B5EF4-FFF2-40B4-BE49-F238E27FC236}">
                <a16:creationId xmlns:a16="http://schemas.microsoft.com/office/drawing/2014/main" id="{FF5CA902-B3F6-4721-92EE-2DAEF200A2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3995B3-5C2A-4F91-A769-55DDD42A6B96}"/>
              </a:ext>
            </a:extLst>
          </p:cNvPr>
          <p:cNvSpPr>
            <a:spLocks noGrp="1"/>
          </p:cNvSpPr>
          <p:nvPr>
            <p:ph type="sldNum" sz="quarter" idx="12"/>
          </p:nvPr>
        </p:nvSpPr>
        <p:spPr/>
        <p:txBody>
          <a:bodyPr/>
          <a:lstStyle/>
          <a:p>
            <a:fld id="{7AC4D6A9-752B-4B1C-BDD4-EF6F2798E180}" type="slidenum">
              <a:rPr lang="en-GB" smtClean="0"/>
              <a:t>‹#›</a:t>
            </a:fld>
            <a:endParaRPr lang="en-GB"/>
          </a:p>
        </p:txBody>
      </p:sp>
    </p:spTree>
    <p:extLst>
      <p:ext uri="{BB962C8B-B14F-4D97-AF65-F5344CB8AC3E}">
        <p14:creationId xmlns:p14="http://schemas.microsoft.com/office/powerpoint/2010/main" val="730836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E179C-9CBD-446E-B35A-B531D7B3156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5CECD06-AD82-4CEA-A20B-074D16C566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6050C8-A55D-4065-A172-279524101974}"/>
              </a:ext>
            </a:extLst>
          </p:cNvPr>
          <p:cNvSpPr>
            <a:spLocks noGrp="1"/>
          </p:cNvSpPr>
          <p:nvPr>
            <p:ph type="dt" sz="half" idx="10"/>
          </p:nvPr>
        </p:nvSpPr>
        <p:spPr/>
        <p:txBody>
          <a:bodyPr/>
          <a:lstStyle/>
          <a:p>
            <a:fld id="{21587406-CFEB-4F6D-9E1A-A9252DFE4114}" type="datetimeFigureOut">
              <a:rPr lang="en-GB" smtClean="0"/>
              <a:t>06/10/2019</a:t>
            </a:fld>
            <a:endParaRPr lang="en-GB"/>
          </a:p>
        </p:txBody>
      </p:sp>
      <p:sp>
        <p:nvSpPr>
          <p:cNvPr id="5" name="Footer Placeholder 4">
            <a:extLst>
              <a:ext uri="{FF2B5EF4-FFF2-40B4-BE49-F238E27FC236}">
                <a16:creationId xmlns:a16="http://schemas.microsoft.com/office/drawing/2014/main" id="{0A963784-5EF8-4BC6-B9C6-BF9B170937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C7EF55-9DD4-4954-949A-8DAAD383DFAB}"/>
              </a:ext>
            </a:extLst>
          </p:cNvPr>
          <p:cNvSpPr>
            <a:spLocks noGrp="1"/>
          </p:cNvSpPr>
          <p:nvPr>
            <p:ph type="sldNum" sz="quarter" idx="12"/>
          </p:nvPr>
        </p:nvSpPr>
        <p:spPr/>
        <p:txBody>
          <a:bodyPr/>
          <a:lstStyle/>
          <a:p>
            <a:fld id="{7AC4D6A9-752B-4B1C-BDD4-EF6F2798E180}" type="slidenum">
              <a:rPr lang="en-GB" smtClean="0"/>
              <a:t>‹#›</a:t>
            </a:fld>
            <a:endParaRPr lang="en-GB"/>
          </a:p>
        </p:txBody>
      </p:sp>
    </p:spTree>
    <p:extLst>
      <p:ext uri="{BB962C8B-B14F-4D97-AF65-F5344CB8AC3E}">
        <p14:creationId xmlns:p14="http://schemas.microsoft.com/office/powerpoint/2010/main" val="2314635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95AC1B-615D-4CF6-AFFE-9F074F6243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182118-A73D-4D2F-A4CC-18881423EC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122D3E-95A6-48E1-B82C-1753533D2094}"/>
              </a:ext>
            </a:extLst>
          </p:cNvPr>
          <p:cNvSpPr>
            <a:spLocks noGrp="1"/>
          </p:cNvSpPr>
          <p:nvPr>
            <p:ph type="dt" sz="half" idx="10"/>
          </p:nvPr>
        </p:nvSpPr>
        <p:spPr/>
        <p:txBody>
          <a:bodyPr/>
          <a:lstStyle/>
          <a:p>
            <a:fld id="{21587406-CFEB-4F6D-9E1A-A9252DFE4114}" type="datetimeFigureOut">
              <a:rPr lang="en-GB" smtClean="0"/>
              <a:t>06/10/2019</a:t>
            </a:fld>
            <a:endParaRPr lang="en-GB"/>
          </a:p>
        </p:txBody>
      </p:sp>
      <p:sp>
        <p:nvSpPr>
          <p:cNvPr id="5" name="Footer Placeholder 4">
            <a:extLst>
              <a:ext uri="{FF2B5EF4-FFF2-40B4-BE49-F238E27FC236}">
                <a16:creationId xmlns:a16="http://schemas.microsoft.com/office/drawing/2014/main" id="{CD5DF5E0-6E86-4AA1-91C9-90C78E2254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F4F6B48-FC53-4A0F-9DD7-5FC810CDB68C}"/>
              </a:ext>
            </a:extLst>
          </p:cNvPr>
          <p:cNvSpPr>
            <a:spLocks noGrp="1"/>
          </p:cNvSpPr>
          <p:nvPr>
            <p:ph type="sldNum" sz="quarter" idx="12"/>
          </p:nvPr>
        </p:nvSpPr>
        <p:spPr/>
        <p:txBody>
          <a:bodyPr/>
          <a:lstStyle/>
          <a:p>
            <a:fld id="{7AC4D6A9-752B-4B1C-BDD4-EF6F2798E180}" type="slidenum">
              <a:rPr lang="en-GB" smtClean="0"/>
              <a:t>‹#›</a:t>
            </a:fld>
            <a:endParaRPr lang="en-GB"/>
          </a:p>
        </p:txBody>
      </p:sp>
    </p:spTree>
    <p:extLst>
      <p:ext uri="{BB962C8B-B14F-4D97-AF65-F5344CB8AC3E}">
        <p14:creationId xmlns:p14="http://schemas.microsoft.com/office/powerpoint/2010/main" val="3959429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54ADA-2B76-4F24-952F-C8A651F1D4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3A2FA6-917B-4D23-95A2-09858512B8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A80C5F-65E5-47B4-B445-51B480308EBA}"/>
              </a:ext>
            </a:extLst>
          </p:cNvPr>
          <p:cNvSpPr>
            <a:spLocks noGrp="1"/>
          </p:cNvSpPr>
          <p:nvPr>
            <p:ph type="dt" sz="half" idx="10"/>
          </p:nvPr>
        </p:nvSpPr>
        <p:spPr/>
        <p:txBody>
          <a:bodyPr/>
          <a:lstStyle/>
          <a:p>
            <a:fld id="{21587406-CFEB-4F6D-9E1A-A9252DFE4114}" type="datetimeFigureOut">
              <a:rPr lang="en-GB" smtClean="0"/>
              <a:t>06/10/2019</a:t>
            </a:fld>
            <a:endParaRPr lang="en-GB"/>
          </a:p>
        </p:txBody>
      </p:sp>
      <p:sp>
        <p:nvSpPr>
          <p:cNvPr id="5" name="Footer Placeholder 4">
            <a:extLst>
              <a:ext uri="{FF2B5EF4-FFF2-40B4-BE49-F238E27FC236}">
                <a16:creationId xmlns:a16="http://schemas.microsoft.com/office/drawing/2014/main" id="{BAAFA270-68A9-4FD4-97ED-B07D43526B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A210AF-2A29-42BC-B9B0-4DB121A99E24}"/>
              </a:ext>
            </a:extLst>
          </p:cNvPr>
          <p:cNvSpPr>
            <a:spLocks noGrp="1"/>
          </p:cNvSpPr>
          <p:nvPr>
            <p:ph type="sldNum" sz="quarter" idx="12"/>
          </p:nvPr>
        </p:nvSpPr>
        <p:spPr/>
        <p:txBody>
          <a:bodyPr/>
          <a:lstStyle/>
          <a:p>
            <a:fld id="{7AC4D6A9-752B-4B1C-BDD4-EF6F2798E180}" type="slidenum">
              <a:rPr lang="en-GB" smtClean="0"/>
              <a:t>‹#›</a:t>
            </a:fld>
            <a:endParaRPr lang="en-GB"/>
          </a:p>
        </p:txBody>
      </p:sp>
    </p:spTree>
    <p:extLst>
      <p:ext uri="{BB962C8B-B14F-4D97-AF65-F5344CB8AC3E}">
        <p14:creationId xmlns:p14="http://schemas.microsoft.com/office/powerpoint/2010/main" val="1359945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FF115-3EC0-4CF7-8D0B-825474DF06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E9AE388-B80F-48DC-B5C3-A87080CA7F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564DE0-3C1A-4F03-8C03-7EF3E38F7222}"/>
              </a:ext>
            </a:extLst>
          </p:cNvPr>
          <p:cNvSpPr>
            <a:spLocks noGrp="1"/>
          </p:cNvSpPr>
          <p:nvPr>
            <p:ph type="dt" sz="half" idx="10"/>
          </p:nvPr>
        </p:nvSpPr>
        <p:spPr/>
        <p:txBody>
          <a:bodyPr/>
          <a:lstStyle/>
          <a:p>
            <a:fld id="{21587406-CFEB-4F6D-9E1A-A9252DFE4114}" type="datetimeFigureOut">
              <a:rPr lang="en-GB" smtClean="0"/>
              <a:t>06/10/2019</a:t>
            </a:fld>
            <a:endParaRPr lang="en-GB"/>
          </a:p>
        </p:txBody>
      </p:sp>
      <p:sp>
        <p:nvSpPr>
          <p:cNvPr id="5" name="Footer Placeholder 4">
            <a:extLst>
              <a:ext uri="{FF2B5EF4-FFF2-40B4-BE49-F238E27FC236}">
                <a16:creationId xmlns:a16="http://schemas.microsoft.com/office/drawing/2014/main" id="{4EE7441A-9266-43DE-A26E-42055BA690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CB4411B-401F-4492-AE4C-F7592CBB9591}"/>
              </a:ext>
            </a:extLst>
          </p:cNvPr>
          <p:cNvSpPr>
            <a:spLocks noGrp="1"/>
          </p:cNvSpPr>
          <p:nvPr>
            <p:ph type="sldNum" sz="quarter" idx="12"/>
          </p:nvPr>
        </p:nvSpPr>
        <p:spPr/>
        <p:txBody>
          <a:bodyPr/>
          <a:lstStyle/>
          <a:p>
            <a:fld id="{7AC4D6A9-752B-4B1C-BDD4-EF6F2798E180}" type="slidenum">
              <a:rPr lang="en-GB" smtClean="0"/>
              <a:t>‹#›</a:t>
            </a:fld>
            <a:endParaRPr lang="en-GB"/>
          </a:p>
        </p:txBody>
      </p:sp>
    </p:spTree>
    <p:extLst>
      <p:ext uri="{BB962C8B-B14F-4D97-AF65-F5344CB8AC3E}">
        <p14:creationId xmlns:p14="http://schemas.microsoft.com/office/powerpoint/2010/main" val="1313119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2FF83-C776-43E3-8F21-73C89648A2B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96DD6F9-0361-4CAC-99BA-46869FCD81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A0A532-DD7B-46BC-A86D-3806CCFB6A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46EC390-A843-4E64-9266-4DCF244EDBC8}"/>
              </a:ext>
            </a:extLst>
          </p:cNvPr>
          <p:cNvSpPr>
            <a:spLocks noGrp="1"/>
          </p:cNvSpPr>
          <p:nvPr>
            <p:ph type="dt" sz="half" idx="10"/>
          </p:nvPr>
        </p:nvSpPr>
        <p:spPr/>
        <p:txBody>
          <a:bodyPr/>
          <a:lstStyle/>
          <a:p>
            <a:fld id="{21587406-CFEB-4F6D-9E1A-A9252DFE4114}" type="datetimeFigureOut">
              <a:rPr lang="en-GB" smtClean="0"/>
              <a:t>06/10/2019</a:t>
            </a:fld>
            <a:endParaRPr lang="en-GB"/>
          </a:p>
        </p:txBody>
      </p:sp>
      <p:sp>
        <p:nvSpPr>
          <p:cNvPr id="6" name="Footer Placeholder 5">
            <a:extLst>
              <a:ext uri="{FF2B5EF4-FFF2-40B4-BE49-F238E27FC236}">
                <a16:creationId xmlns:a16="http://schemas.microsoft.com/office/drawing/2014/main" id="{40A197EB-4306-4F71-A1BC-72E00AFF21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14D79D-C081-4C73-BA86-428100D5EE91}"/>
              </a:ext>
            </a:extLst>
          </p:cNvPr>
          <p:cNvSpPr>
            <a:spLocks noGrp="1"/>
          </p:cNvSpPr>
          <p:nvPr>
            <p:ph type="sldNum" sz="quarter" idx="12"/>
          </p:nvPr>
        </p:nvSpPr>
        <p:spPr/>
        <p:txBody>
          <a:bodyPr/>
          <a:lstStyle/>
          <a:p>
            <a:fld id="{7AC4D6A9-752B-4B1C-BDD4-EF6F2798E180}" type="slidenum">
              <a:rPr lang="en-GB" smtClean="0"/>
              <a:t>‹#›</a:t>
            </a:fld>
            <a:endParaRPr lang="en-GB"/>
          </a:p>
        </p:txBody>
      </p:sp>
    </p:spTree>
    <p:extLst>
      <p:ext uri="{BB962C8B-B14F-4D97-AF65-F5344CB8AC3E}">
        <p14:creationId xmlns:p14="http://schemas.microsoft.com/office/powerpoint/2010/main" val="559580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DDCED-565D-45DB-888D-23B2165A741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B7DF23-2B0F-4435-83C3-E9C72AB8E4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6CF6BA-4D2B-4E1B-AEA2-BCE1D95D6AF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9462395-4626-46D6-A538-A07B76BADB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AC5EB4-1DF0-4938-A82C-5517FACCCE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4D3324-AB59-419A-B18B-E274B0A8204B}"/>
              </a:ext>
            </a:extLst>
          </p:cNvPr>
          <p:cNvSpPr>
            <a:spLocks noGrp="1"/>
          </p:cNvSpPr>
          <p:nvPr>
            <p:ph type="dt" sz="half" idx="10"/>
          </p:nvPr>
        </p:nvSpPr>
        <p:spPr/>
        <p:txBody>
          <a:bodyPr/>
          <a:lstStyle/>
          <a:p>
            <a:fld id="{21587406-CFEB-4F6D-9E1A-A9252DFE4114}" type="datetimeFigureOut">
              <a:rPr lang="en-GB" smtClean="0"/>
              <a:t>06/10/2019</a:t>
            </a:fld>
            <a:endParaRPr lang="en-GB"/>
          </a:p>
        </p:txBody>
      </p:sp>
      <p:sp>
        <p:nvSpPr>
          <p:cNvPr id="8" name="Footer Placeholder 7">
            <a:extLst>
              <a:ext uri="{FF2B5EF4-FFF2-40B4-BE49-F238E27FC236}">
                <a16:creationId xmlns:a16="http://schemas.microsoft.com/office/drawing/2014/main" id="{0CC31A6B-5F1A-4241-98D3-C9BF0EB8DF8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6929B53-4C37-4950-82BD-69C3B5822039}"/>
              </a:ext>
            </a:extLst>
          </p:cNvPr>
          <p:cNvSpPr>
            <a:spLocks noGrp="1"/>
          </p:cNvSpPr>
          <p:nvPr>
            <p:ph type="sldNum" sz="quarter" idx="12"/>
          </p:nvPr>
        </p:nvSpPr>
        <p:spPr/>
        <p:txBody>
          <a:bodyPr/>
          <a:lstStyle/>
          <a:p>
            <a:fld id="{7AC4D6A9-752B-4B1C-BDD4-EF6F2798E180}" type="slidenum">
              <a:rPr lang="en-GB" smtClean="0"/>
              <a:t>‹#›</a:t>
            </a:fld>
            <a:endParaRPr lang="en-GB"/>
          </a:p>
        </p:txBody>
      </p:sp>
    </p:spTree>
    <p:extLst>
      <p:ext uri="{BB962C8B-B14F-4D97-AF65-F5344CB8AC3E}">
        <p14:creationId xmlns:p14="http://schemas.microsoft.com/office/powerpoint/2010/main" val="144864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378A1-7AC2-45D2-B493-8AA52DCD4D7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42F449C-9E4B-437B-B56F-1C9943821BA8}"/>
              </a:ext>
            </a:extLst>
          </p:cNvPr>
          <p:cNvSpPr>
            <a:spLocks noGrp="1"/>
          </p:cNvSpPr>
          <p:nvPr>
            <p:ph type="dt" sz="half" idx="10"/>
          </p:nvPr>
        </p:nvSpPr>
        <p:spPr/>
        <p:txBody>
          <a:bodyPr/>
          <a:lstStyle/>
          <a:p>
            <a:fld id="{21587406-CFEB-4F6D-9E1A-A9252DFE4114}" type="datetimeFigureOut">
              <a:rPr lang="en-GB" smtClean="0"/>
              <a:t>06/10/2019</a:t>
            </a:fld>
            <a:endParaRPr lang="en-GB"/>
          </a:p>
        </p:txBody>
      </p:sp>
      <p:sp>
        <p:nvSpPr>
          <p:cNvPr id="4" name="Footer Placeholder 3">
            <a:extLst>
              <a:ext uri="{FF2B5EF4-FFF2-40B4-BE49-F238E27FC236}">
                <a16:creationId xmlns:a16="http://schemas.microsoft.com/office/drawing/2014/main" id="{73959FF6-714B-4765-BA97-C88B5EF7D41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53EA31E-8818-4A4D-A6FE-6FFAA0B7632F}"/>
              </a:ext>
            </a:extLst>
          </p:cNvPr>
          <p:cNvSpPr>
            <a:spLocks noGrp="1"/>
          </p:cNvSpPr>
          <p:nvPr>
            <p:ph type="sldNum" sz="quarter" idx="12"/>
          </p:nvPr>
        </p:nvSpPr>
        <p:spPr/>
        <p:txBody>
          <a:bodyPr/>
          <a:lstStyle/>
          <a:p>
            <a:fld id="{7AC4D6A9-752B-4B1C-BDD4-EF6F2798E180}" type="slidenum">
              <a:rPr lang="en-GB" smtClean="0"/>
              <a:t>‹#›</a:t>
            </a:fld>
            <a:endParaRPr lang="en-GB"/>
          </a:p>
        </p:txBody>
      </p:sp>
    </p:spTree>
    <p:extLst>
      <p:ext uri="{BB962C8B-B14F-4D97-AF65-F5344CB8AC3E}">
        <p14:creationId xmlns:p14="http://schemas.microsoft.com/office/powerpoint/2010/main" val="1869620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FB0D0-9C62-4DEC-9A2F-52E39BB657D0}"/>
              </a:ext>
            </a:extLst>
          </p:cNvPr>
          <p:cNvSpPr>
            <a:spLocks noGrp="1"/>
          </p:cNvSpPr>
          <p:nvPr>
            <p:ph type="dt" sz="half" idx="10"/>
          </p:nvPr>
        </p:nvSpPr>
        <p:spPr/>
        <p:txBody>
          <a:bodyPr/>
          <a:lstStyle/>
          <a:p>
            <a:fld id="{21587406-CFEB-4F6D-9E1A-A9252DFE4114}" type="datetimeFigureOut">
              <a:rPr lang="en-GB" smtClean="0"/>
              <a:t>06/10/2019</a:t>
            </a:fld>
            <a:endParaRPr lang="en-GB"/>
          </a:p>
        </p:txBody>
      </p:sp>
      <p:sp>
        <p:nvSpPr>
          <p:cNvPr id="3" name="Footer Placeholder 2">
            <a:extLst>
              <a:ext uri="{FF2B5EF4-FFF2-40B4-BE49-F238E27FC236}">
                <a16:creationId xmlns:a16="http://schemas.microsoft.com/office/drawing/2014/main" id="{F6AE6E7D-0020-4D02-A2CC-895A45FB914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58A8087-97D1-42C2-BB2E-B3E9F2E440F1}"/>
              </a:ext>
            </a:extLst>
          </p:cNvPr>
          <p:cNvSpPr>
            <a:spLocks noGrp="1"/>
          </p:cNvSpPr>
          <p:nvPr>
            <p:ph type="sldNum" sz="quarter" idx="12"/>
          </p:nvPr>
        </p:nvSpPr>
        <p:spPr/>
        <p:txBody>
          <a:bodyPr/>
          <a:lstStyle/>
          <a:p>
            <a:fld id="{7AC4D6A9-752B-4B1C-BDD4-EF6F2798E180}" type="slidenum">
              <a:rPr lang="en-GB" smtClean="0"/>
              <a:t>‹#›</a:t>
            </a:fld>
            <a:endParaRPr lang="en-GB"/>
          </a:p>
        </p:txBody>
      </p:sp>
    </p:spTree>
    <p:extLst>
      <p:ext uri="{BB962C8B-B14F-4D97-AF65-F5344CB8AC3E}">
        <p14:creationId xmlns:p14="http://schemas.microsoft.com/office/powerpoint/2010/main" val="16972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9185D-BDEC-4743-A13A-6BD74C92DF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B390C14-39B5-4FF7-9865-E92206A65D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48DC32D-9F01-4E52-86B9-B977512EA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FCF135-D45E-47C2-B2A6-47EF71CE8356}"/>
              </a:ext>
            </a:extLst>
          </p:cNvPr>
          <p:cNvSpPr>
            <a:spLocks noGrp="1"/>
          </p:cNvSpPr>
          <p:nvPr>
            <p:ph type="dt" sz="half" idx="10"/>
          </p:nvPr>
        </p:nvSpPr>
        <p:spPr/>
        <p:txBody>
          <a:bodyPr/>
          <a:lstStyle/>
          <a:p>
            <a:fld id="{21587406-CFEB-4F6D-9E1A-A9252DFE4114}" type="datetimeFigureOut">
              <a:rPr lang="en-GB" smtClean="0"/>
              <a:t>06/10/2019</a:t>
            </a:fld>
            <a:endParaRPr lang="en-GB"/>
          </a:p>
        </p:txBody>
      </p:sp>
      <p:sp>
        <p:nvSpPr>
          <p:cNvPr id="6" name="Footer Placeholder 5">
            <a:extLst>
              <a:ext uri="{FF2B5EF4-FFF2-40B4-BE49-F238E27FC236}">
                <a16:creationId xmlns:a16="http://schemas.microsoft.com/office/drawing/2014/main" id="{44713CB4-DC9C-434D-9F11-A10C22A172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BE1D88-BC40-43BF-8528-C10B391EF3C9}"/>
              </a:ext>
            </a:extLst>
          </p:cNvPr>
          <p:cNvSpPr>
            <a:spLocks noGrp="1"/>
          </p:cNvSpPr>
          <p:nvPr>
            <p:ph type="sldNum" sz="quarter" idx="12"/>
          </p:nvPr>
        </p:nvSpPr>
        <p:spPr/>
        <p:txBody>
          <a:bodyPr/>
          <a:lstStyle/>
          <a:p>
            <a:fld id="{7AC4D6A9-752B-4B1C-BDD4-EF6F2798E180}" type="slidenum">
              <a:rPr lang="en-GB" smtClean="0"/>
              <a:t>‹#›</a:t>
            </a:fld>
            <a:endParaRPr lang="en-GB"/>
          </a:p>
        </p:txBody>
      </p:sp>
    </p:spTree>
    <p:extLst>
      <p:ext uri="{BB962C8B-B14F-4D97-AF65-F5344CB8AC3E}">
        <p14:creationId xmlns:p14="http://schemas.microsoft.com/office/powerpoint/2010/main" val="647033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E11A6-F207-4FC2-AE33-A1FA76808D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ED5813F-94B7-4D56-91FE-88BEDEDF31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A23015-5B90-4732-9AD1-0C1A04F889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8DC581-3D96-42B4-815D-623B815A838A}"/>
              </a:ext>
            </a:extLst>
          </p:cNvPr>
          <p:cNvSpPr>
            <a:spLocks noGrp="1"/>
          </p:cNvSpPr>
          <p:nvPr>
            <p:ph type="dt" sz="half" idx="10"/>
          </p:nvPr>
        </p:nvSpPr>
        <p:spPr/>
        <p:txBody>
          <a:bodyPr/>
          <a:lstStyle/>
          <a:p>
            <a:fld id="{21587406-CFEB-4F6D-9E1A-A9252DFE4114}" type="datetimeFigureOut">
              <a:rPr lang="en-GB" smtClean="0"/>
              <a:t>06/10/2019</a:t>
            </a:fld>
            <a:endParaRPr lang="en-GB"/>
          </a:p>
        </p:txBody>
      </p:sp>
      <p:sp>
        <p:nvSpPr>
          <p:cNvPr id="6" name="Footer Placeholder 5">
            <a:extLst>
              <a:ext uri="{FF2B5EF4-FFF2-40B4-BE49-F238E27FC236}">
                <a16:creationId xmlns:a16="http://schemas.microsoft.com/office/drawing/2014/main" id="{46BD1EFF-1BE3-42CB-A229-59E3A8298F7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768A25-95D1-4574-BD25-98C2DA8CCD89}"/>
              </a:ext>
            </a:extLst>
          </p:cNvPr>
          <p:cNvSpPr>
            <a:spLocks noGrp="1"/>
          </p:cNvSpPr>
          <p:nvPr>
            <p:ph type="sldNum" sz="quarter" idx="12"/>
          </p:nvPr>
        </p:nvSpPr>
        <p:spPr/>
        <p:txBody>
          <a:bodyPr/>
          <a:lstStyle/>
          <a:p>
            <a:fld id="{7AC4D6A9-752B-4B1C-BDD4-EF6F2798E180}" type="slidenum">
              <a:rPr lang="en-GB" smtClean="0"/>
              <a:t>‹#›</a:t>
            </a:fld>
            <a:endParaRPr lang="en-GB"/>
          </a:p>
        </p:txBody>
      </p:sp>
    </p:spTree>
    <p:extLst>
      <p:ext uri="{BB962C8B-B14F-4D97-AF65-F5344CB8AC3E}">
        <p14:creationId xmlns:p14="http://schemas.microsoft.com/office/powerpoint/2010/main" val="3698180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772D5F-5DBA-4E2C-8D64-24D185C083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5E384B-BD6F-45B1-908E-64486E029B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5DC5E5-E2C2-4565-A3DC-1FED2386C1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87406-CFEB-4F6D-9E1A-A9252DFE4114}" type="datetimeFigureOut">
              <a:rPr lang="en-GB" smtClean="0"/>
              <a:t>06/10/2019</a:t>
            </a:fld>
            <a:endParaRPr lang="en-GB"/>
          </a:p>
        </p:txBody>
      </p:sp>
      <p:sp>
        <p:nvSpPr>
          <p:cNvPr id="5" name="Footer Placeholder 4">
            <a:extLst>
              <a:ext uri="{FF2B5EF4-FFF2-40B4-BE49-F238E27FC236}">
                <a16:creationId xmlns:a16="http://schemas.microsoft.com/office/drawing/2014/main" id="{16D6890C-DBB7-467B-8E3F-49F9DB5419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E798DC-77D0-44AE-8BD6-2878B0EED5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4D6A9-752B-4B1C-BDD4-EF6F2798E180}" type="slidenum">
              <a:rPr lang="en-GB" smtClean="0"/>
              <a:t>‹#›</a:t>
            </a:fld>
            <a:endParaRPr lang="en-GB"/>
          </a:p>
        </p:txBody>
      </p:sp>
    </p:spTree>
    <p:extLst>
      <p:ext uri="{BB962C8B-B14F-4D97-AF65-F5344CB8AC3E}">
        <p14:creationId xmlns:p14="http://schemas.microsoft.com/office/powerpoint/2010/main" val="1587422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43075" y="515389"/>
            <a:ext cx="1008593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Tree>
    <p:extLst>
      <p:ext uri="{BB962C8B-B14F-4D97-AF65-F5344CB8AC3E}">
        <p14:creationId xmlns:p14="http://schemas.microsoft.com/office/powerpoint/2010/main" val="1687623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022119" y="515389"/>
            <a:ext cx="10806892"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077218"/>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God’s explanation vv. 13-14</a:t>
            </a:r>
          </a:p>
        </p:txBody>
      </p:sp>
      <p:sp>
        <p:nvSpPr>
          <p:cNvPr id="10" name="TextBox 9">
            <a:extLst>
              <a:ext uri="{FF2B5EF4-FFF2-40B4-BE49-F238E27FC236}">
                <a16:creationId xmlns:a16="http://schemas.microsoft.com/office/drawing/2014/main" id="{8B6B22EC-9E30-4D57-AE8B-70A2037BBA37}"/>
              </a:ext>
            </a:extLst>
          </p:cNvPr>
          <p:cNvSpPr txBox="1"/>
          <p:nvPr/>
        </p:nvSpPr>
        <p:spPr>
          <a:xfrm>
            <a:off x="1753985" y="2529720"/>
            <a:ext cx="8030095" cy="2554545"/>
          </a:xfrm>
          <a:prstGeom prst="rect">
            <a:avLst/>
          </a:prstGeom>
          <a:noFill/>
        </p:spPr>
        <p:txBody>
          <a:bodyPr wrap="square" rtlCol="0">
            <a:spAutoFit/>
          </a:bodyPr>
          <a:lstStyle/>
          <a:p>
            <a:pPr marL="457200" indent="-457200">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I am at work (vv.8,9,13)</a:t>
            </a:r>
          </a:p>
          <a:p>
            <a:pPr marL="914400" lvl="1" indent="-457200">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No hope without God</a:t>
            </a:r>
          </a:p>
          <a:p>
            <a:pPr marL="542925" lvl="1" indent="-542925">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Judgment has arrived v.14</a:t>
            </a:r>
          </a:p>
          <a:p>
            <a:pPr marL="898525" lvl="2" indent="-441325">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Repeated calls to repentance</a:t>
            </a:r>
          </a:p>
          <a:p>
            <a:pPr lvl="3" indent="-457200">
              <a:buFont typeface="Wingdings" panose="05000000000000000000" pitchFamily="2" charset="2"/>
              <a:buChar char="Ø"/>
            </a:pPr>
            <a:r>
              <a:rPr lang="en-GB" sz="2800" b="1" dirty="0">
                <a:ln w="6350">
                  <a:solidFill>
                    <a:schemeClr val="tx1"/>
                  </a:solidFill>
                </a:ln>
                <a:solidFill>
                  <a:srgbClr val="002060"/>
                </a:solidFill>
                <a:effectLst>
                  <a:outerShdw blurRad="38100" dist="38100" dir="2700000" algn="tl">
                    <a:srgbClr val="000000">
                      <a:alpha val="43137"/>
                    </a:srgbClr>
                  </a:outerShdw>
                </a:effectLst>
              </a:rPr>
              <a:t>Sin of presumption</a:t>
            </a:r>
          </a:p>
        </p:txBody>
      </p:sp>
    </p:spTree>
    <p:extLst>
      <p:ext uri="{BB962C8B-B14F-4D97-AF65-F5344CB8AC3E}">
        <p14:creationId xmlns:p14="http://schemas.microsoft.com/office/powerpoint/2010/main" val="425583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animEffect transition="in" filter="circle(out)">
                                      <p:cBhvr>
                                        <p:cTn id="7" dur="1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53985" y="515389"/>
            <a:ext cx="1007502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077218"/>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God’s explanation vv. 13-14</a:t>
            </a:r>
          </a:p>
        </p:txBody>
      </p:sp>
      <p:sp>
        <p:nvSpPr>
          <p:cNvPr id="10" name="TextBox 9">
            <a:extLst>
              <a:ext uri="{FF2B5EF4-FFF2-40B4-BE49-F238E27FC236}">
                <a16:creationId xmlns:a16="http://schemas.microsoft.com/office/drawing/2014/main" id="{8B6B22EC-9E30-4D57-AE8B-70A2037BBA37}"/>
              </a:ext>
            </a:extLst>
          </p:cNvPr>
          <p:cNvSpPr txBox="1"/>
          <p:nvPr/>
        </p:nvSpPr>
        <p:spPr>
          <a:xfrm>
            <a:off x="1753985" y="2529720"/>
            <a:ext cx="8030095" cy="2923877"/>
          </a:xfrm>
          <a:prstGeom prst="rect">
            <a:avLst/>
          </a:prstGeom>
          <a:noFill/>
        </p:spPr>
        <p:txBody>
          <a:bodyPr wrap="square" rtlCol="0">
            <a:spAutoFit/>
          </a:bodyPr>
          <a:lstStyle/>
          <a:p>
            <a:pPr marL="457200" indent="-457200">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I am at work (vv.8,9,13)</a:t>
            </a:r>
          </a:p>
          <a:p>
            <a:pPr marL="914400" lvl="1" indent="-457200">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No hope without God</a:t>
            </a:r>
          </a:p>
          <a:p>
            <a:pPr marL="542925" lvl="1" indent="-542925">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Judgment has arrived v.14</a:t>
            </a:r>
          </a:p>
          <a:p>
            <a:pPr marL="898525" lvl="2" indent="-441325">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Repeated calls to repentance</a:t>
            </a:r>
          </a:p>
          <a:p>
            <a:pPr lvl="3" indent="-457200">
              <a:buFont typeface="Wingdings" panose="05000000000000000000" pitchFamily="2" charset="2"/>
              <a:buChar char="Ø"/>
            </a:pPr>
            <a:r>
              <a:rPr lang="en-GB" sz="2800" b="1" dirty="0">
                <a:ln w="6350">
                  <a:solidFill>
                    <a:schemeClr val="tx1"/>
                  </a:solidFill>
                </a:ln>
                <a:solidFill>
                  <a:srgbClr val="002060"/>
                </a:solidFill>
                <a:effectLst>
                  <a:outerShdw blurRad="38100" dist="38100" dir="2700000" algn="tl">
                    <a:srgbClr val="000000">
                      <a:alpha val="43137"/>
                    </a:srgbClr>
                  </a:outerShdw>
                </a:effectLst>
              </a:rPr>
              <a:t>Sin of presumption</a:t>
            </a:r>
          </a:p>
          <a:p>
            <a:pPr lvl="3" indent="-457200">
              <a:buFont typeface="Wingdings" panose="05000000000000000000" pitchFamily="2" charset="2"/>
              <a:buChar char="Ø"/>
            </a:pPr>
            <a:r>
              <a:rPr lang="en-GB" sz="2800" b="1" dirty="0">
                <a:ln w="6350">
                  <a:solidFill>
                    <a:schemeClr val="tx1"/>
                  </a:solidFill>
                </a:ln>
                <a:solidFill>
                  <a:srgbClr val="002060"/>
                </a:solidFill>
                <a:effectLst>
                  <a:outerShdw blurRad="38100" dist="38100" dir="2700000" algn="tl">
                    <a:srgbClr val="000000">
                      <a:alpha val="43137"/>
                    </a:srgbClr>
                  </a:outerShdw>
                </a:effectLst>
              </a:rPr>
              <a:t>Sin of covenant breaking</a:t>
            </a:r>
          </a:p>
        </p:txBody>
      </p:sp>
    </p:spTree>
    <p:extLst>
      <p:ext uri="{BB962C8B-B14F-4D97-AF65-F5344CB8AC3E}">
        <p14:creationId xmlns:p14="http://schemas.microsoft.com/office/powerpoint/2010/main" val="482216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10">
                                            <p:txEl>
                                              <p:pRg st="5" end="5"/>
                                            </p:txEl>
                                          </p:spTgt>
                                        </p:tgtEl>
                                        <p:attrNameLst>
                                          <p:attrName>style.visibility</p:attrName>
                                        </p:attrNameLst>
                                      </p:cBhvr>
                                      <p:to>
                                        <p:strVal val="visible"/>
                                      </p:to>
                                    </p:set>
                                    <p:animEffect transition="in" filter="circle(out)">
                                      <p:cBhvr>
                                        <p:cTn id="7" dur="10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53985" y="515389"/>
            <a:ext cx="1007502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077218"/>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God’s explanation vv. 13-14</a:t>
            </a:r>
          </a:p>
        </p:txBody>
      </p:sp>
      <p:sp>
        <p:nvSpPr>
          <p:cNvPr id="10" name="TextBox 9">
            <a:extLst>
              <a:ext uri="{FF2B5EF4-FFF2-40B4-BE49-F238E27FC236}">
                <a16:creationId xmlns:a16="http://schemas.microsoft.com/office/drawing/2014/main" id="{8B6B22EC-9E30-4D57-AE8B-70A2037BBA37}"/>
              </a:ext>
            </a:extLst>
          </p:cNvPr>
          <p:cNvSpPr txBox="1"/>
          <p:nvPr/>
        </p:nvSpPr>
        <p:spPr>
          <a:xfrm>
            <a:off x="1753985" y="2529720"/>
            <a:ext cx="8667750" cy="3354765"/>
          </a:xfrm>
          <a:prstGeom prst="rect">
            <a:avLst/>
          </a:prstGeom>
          <a:noFill/>
        </p:spPr>
        <p:txBody>
          <a:bodyPr wrap="square" rtlCol="0">
            <a:spAutoFit/>
          </a:bodyPr>
          <a:lstStyle/>
          <a:p>
            <a:pPr marL="457200" indent="-457200">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I am at work (vv.8,9,13)</a:t>
            </a:r>
          </a:p>
          <a:p>
            <a:pPr marL="914400" lvl="1" indent="-457200">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No hope without God</a:t>
            </a:r>
          </a:p>
          <a:p>
            <a:pPr marL="542925" lvl="1" indent="-542925">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Judgment has arrived v.14</a:t>
            </a:r>
          </a:p>
          <a:p>
            <a:pPr marL="898525" lvl="2" indent="-441325">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Repeated calls to repentance</a:t>
            </a:r>
          </a:p>
          <a:p>
            <a:pPr lvl="3" indent="-457200">
              <a:buFont typeface="Wingdings" panose="05000000000000000000" pitchFamily="2" charset="2"/>
              <a:buChar char="Ø"/>
            </a:pPr>
            <a:r>
              <a:rPr lang="en-GB" sz="2800" b="1" dirty="0">
                <a:ln w="6350">
                  <a:solidFill>
                    <a:schemeClr val="tx1"/>
                  </a:solidFill>
                </a:ln>
                <a:solidFill>
                  <a:srgbClr val="002060"/>
                </a:solidFill>
                <a:effectLst>
                  <a:outerShdw blurRad="38100" dist="38100" dir="2700000" algn="tl">
                    <a:srgbClr val="000000">
                      <a:alpha val="43137"/>
                    </a:srgbClr>
                  </a:outerShdw>
                </a:effectLst>
              </a:rPr>
              <a:t>Sin of presumption</a:t>
            </a:r>
          </a:p>
          <a:p>
            <a:pPr lvl="3" indent="-457200">
              <a:buFont typeface="Wingdings" panose="05000000000000000000" pitchFamily="2" charset="2"/>
              <a:buChar char="Ø"/>
            </a:pPr>
            <a:r>
              <a:rPr lang="en-GB" sz="2800" b="1" dirty="0">
                <a:ln w="6350">
                  <a:solidFill>
                    <a:schemeClr val="tx1"/>
                  </a:solidFill>
                </a:ln>
                <a:solidFill>
                  <a:srgbClr val="002060"/>
                </a:solidFill>
                <a:effectLst>
                  <a:outerShdw blurRad="38100" dist="38100" dir="2700000" algn="tl">
                    <a:srgbClr val="000000">
                      <a:alpha val="43137"/>
                    </a:srgbClr>
                  </a:outerShdw>
                </a:effectLst>
              </a:rPr>
              <a:t>Sin of covenant breaking</a:t>
            </a:r>
          </a:p>
          <a:p>
            <a:pPr lvl="4" indent="-457200">
              <a:buFont typeface="Arial" panose="020B0604020202020204" pitchFamily="34" charset="0"/>
              <a:buChar char="•"/>
            </a:pPr>
            <a:r>
              <a:rPr lang="en-GB" sz="2800" b="1" dirty="0">
                <a:ln w="6350">
                  <a:solidFill>
                    <a:schemeClr val="tx1"/>
                  </a:solidFill>
                </a:ln>
                <a:solidFill>
                  <a:srgbClr val="0070C0"/>
                </a:solidFill>
                <a:effectLst>
                  <a:outerShdw blurRad="38100" dist="38100" dir="2700000" algn="tl">
                    <a:srgbClr val="000000">
                      <a:alpha val="43137"/>
                    </a:srgbClr>
                  </a:outerShdw>
                </a:effectLst>
              </a:rPr>
              <a:t>Be careful of outward observance only</a:t>
            </a:r>
          </a:p>
        </p:txBody>
      </p:sp>
    </p:spTree>
    <p:extLst>
      <p:ext uri="{BB962C8B-B14F-4D97-AF65-F5344CB8AC3E}">
        <p14:creationId xmlns:p14="http://schemas.microsoft.com/office/powerpoint/2010/main" val="151789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
                                            <p:txEl>
                                              <p:pRg st="6" end="6"/>
                                            </p:txEl>
                                          </p:spTgt>
                                        </p:tgtEl>
                                        <p:attrNameLst>
                                          <p:attrName>style.visibility</p:attrName>
                                        </p:attrNameLst>
                                      </p:cBhvr>
                                      <p:to>
                                        <p:strVal val="visible"/>
                                      </p:to>
                                    </p:set>
                                    <p:animEffect transition="in" filter="wipe(left)">
                                      <p:cBhvr>
                                        <p:cTn id="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53985" y="515389"/>
            <a:ext cx="1007502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077218"/>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God’s explanation vv. 13-14</a:t>
            </a:r>
          </a:p>
        </p:txBody>
      </p:sp>
      <p:sp>
        <p:nvSpPr>
          <p:cNvPr id="10" name="TextBox 9">
            <a:extLst>
              <a:ext uri="{FF2B5EF4-FFF2-40B4-BE49-F238E27FC236}">
                <a16:creationId xmlns:a16="http://schemas.microsoft.com/office/drawing/2014/main" id="{8B6B22EC-9E30-4D57-AE8B-70A2037BBA37}"/>
              </a:ext>
            </a:extLst>
          </p:cNvPr>
          <p:cNvSpPr txBox="1"/>
          <p:nvPr/>
        </p:nvSpPr>
        <p:spPr>
          <a:xfrm>
            <a:off x="1753985" y="2529720"/>
            <a:ext cx="8667750" cy="3785652"/>
          </a:xfrm>
          <a:prstGeom prst="rect">
            <a:avLst/>
          </a:prstGeom>
          <a:noFill/>
        </p:spPr>
        <p:txBody>
          <a:bodyPr wrap="square" rtlCol="0">
            <a:spAutoFit/>
          </a:bodyPr>
          <a:lstStyle/>
          <a:p>
            <a:pPr marL="457200" indent="-457200">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I am at work (vv.8,9,13)</a:t>
            </a:r>
          </a:p>
          <a:p>
            <a:pPr marL="914400" lvl="1" indent="-457200">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No hope without God</a:t>
            </a:r>
          </a:p>
          <a:p>
            <a:pPr marL="542925" lvl="1" indent="-542925">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Judgment has arrived v.14</a:t>
            </a:r>
          </a:p>
          <a:p>
            <a:pPr marL="898525" lvl="2" indent="-441325">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Repeated calls to repentance</a:t>
            </a:r>
          </a:p>
          <a:p>
            <a:pPr lvl="3" indent="-457200">
              <a:buFont typeface="Wingdings" panose="05000000000000000000" pitchFamily="2" charset="2"/>
              <a:buChar char="Ø"/>
            </a:pPr>
            <a:r>
              <a:rPr lang="en-GB" sz="2800" b="1" dirty="0">
                <a:ln w="6350">
                  <a:solidFill>
                    <a:schemeClr val="tx1"/>
                  </a:solidFill>
                </a:ln>
                <a:solidFill>
                  <a:srgbClr val="002060"/>
                </a:solidFill>
                <a:effectLst>
                  <a:outerShdw blurRad="38100" dist="38100" dir="2700000" algn="tl">
                    <a:srgbClr val="000000">
                      <a:alpha val="43137"/>
                    </a:srgbClr>
                  </a:outerShdw>
                </a:effectLst>
              </a:rPr>
              <a:t>Sin of presumption</a:t>
            </a:r>
          </a:p>
          <a:p>
            <a:pPr lvl="3" indent="-457200">
              <a:buFont typeface="Wingdings" panose="05000000000000000000" pitchFamily="2" charset="2"/>
              <a:buChar char="Ø"/>
            </a:pPr>
            <a:r>
              <a:rPr lang="en-GB" sz="2800" b="1" dirty="0">
                <a:ln w="6350">
                  <a:solidFill>
                    <a:schemeClr val="tx1"/>
                  </a:solidFill>
                </a:ln>
                <a:solidFill>
                  <a:srgbClr val="002060"/>
                </a:solidFill>
                <a:effectLst>
                  <a:outerShdw blurRad="38100" dist="38100" dir="2700000" algn="tl">
                    <a:srgbClr val="000000">
                      <a:alpha val="43137"/>
                    </a:srgbClr>
                  </a:outerShdw>
                </a:effectLst>
              </a:rPr>
              <a:t>Sin of covenant breaking</a:t>
            </a:r>
          </a:p>
          <a:p>
            <a:pPr lvl="4" indent="-457200">
              <a:buFont typeface="Arial" panose="020B0604020202020204" pitchFamily="34" charset="0"/>
              <a:buChar char="•"/>
            </a:pPr>
            <a:r>
              <a:rPr lang="en-GB" sz="2800" b="1" dirty="0">
                <a:ln w="6350">
                  <a:solidFill>
                    <a:schemeClr val="tx1"/>
                  </a:solidFill>
                </a:ln>
                <a:solidFill>
                  <a:srgbClr val="0070C0"/>
                </a:solidFill>
                <a:effectLst>
                  <a:outerShdw blurRad="38100" dist="38100" dir="2700000" algn="tl">
                    <a:srgbClr val="000000">
                      <a:alpha val="43137"/>
                    </a:srgbClr>
                  </a:outerShdw>
                </a:effectLst>
              </a:rPr>
              <a:t>Be careful of outward observance only</a:t>
            </a:r>
          </a:p>
          <a:p>
            <a:pPr marL="1346200" lvl="4" indent="-447675">
              <a:buFont typeface="Wingdings" panose="05000000000000000000" pitchFamily="2" charset="2"/>
              <a:buChar char="Ø"/>
            </a:pPr>
            <a:r>
              <a:rPr lang="en-GB" sz="2800" b="1" dirty="0">
                <a:ln w="6350">
                  <a:solidFill>
                    <a:schemeClr val="tx1"/>
                  </a:solidFill>
                </a:ln>
                <a:solidFill>
                  <a:srgbClr val="002060"/>
                </a:solidFill>
                <a:effectLst>
                  <a:outerShdw blurRad="38100" dist="38100" dir="2700000" algn="tl">
                    <a:srgbClr val="000000">
                      <a:alpha val="43137"/>
                    </a:srgbClr>
                  </a:outerShdw>
                </a:effectLst>
              </a:rPr>
              <a:t>Sin of wilfulness</a:t>
            </a:r>
          </a:p>
        </p:txBody>
      </p:sp>
    </p:spTree>
    <p:extLst>
      <p:ext uri="{BB962C8B-B14F-4D97-AF65-F5344CB8AC3E}">
        <p14:creationId xmlns:p14="http://schemas.microsoft.com/office/powerpoint/2010/main" val="14337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withEffect">
                                  <p:stCondLst>
                                    <p:cond delay="0"/>
                                  </p:stCondLst>
                                  <p:childTnLst>
                                    <p:set>
                                      <p:cBhvr>
                                        <p:cTn id="6" dur="1" fill="hold">
                                          <p:stCondLst>
                                            <p:cond delay="0"/>
                                          </p:stCondLst>
                                        </p:cTn>
                                        <p:tgtEl>
                                          <p:spTgt spid="10">
                                            <p:txEl>
                                              <p:pRg st="7" end="7"/>
                                            </p:txEl>
                                          </p:spTgt>
                                        </p:tgtEl>
                                        <p:attrNameLst>
                                          <p:attrName>style.visibility</p:attrName>
                                        </p:attrNameLst>
                                      </p:cBhvr>
                                      <p:to>
                                        <p:strVal val="visible"/>
                                      </p:to>
                                    </p:set>
                                    <p:animEffect transition="in" filter="circle(out)">
                                      <p:cBhvr>
                                        <p:cTn id="7" dur="10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29047" y="515389"/>
            <a:ext cx="10099964"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Tree>
    <p:extLst>
      <p:ext uri="{BB962C8B-B14F-4D97-AF65-F5344CB8AC3E}">
        <p14:creationId xmlns:p14="http://schemas.microsoft.com/office/powerpoint/2010/main" val="351714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29047" y="515389"/>
            <a:ext cx="10099964"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7" name="TextBox 6">
            <a:extLst>
              <a:ext uri="{FF2B5EF4-FFF2-40B4-BE49-F238E27FC236}">
                <a16:creationId xmlns:a16="http://schemas.microsoft.com/office/drawing/2014/main" id="{9A23F995-6899-4875-842E-B1ACA537029B}"/>
              </a:ext>
            </a:extLst>
          </p:cNvPr>
          <p:cNvSpPr txBox="1"/>
          <p:nvPr/>
        </p:nvSpPr>
        <p:spPr>
          <a:xfrm>
            <a:off x="1729047" y="3059084"/>
            <a:ext cx="7955280" cy="584775"/>
          </a:xfrm>
          <a:prstGeom prst="rect">
            <a:avLst/>
          </a:prstGeom>
          <a:noFill/>
        </p:spPr>
        <p:txBody>
          <a:bodyPr wrap="square" rtlCol="0">
            <a:spAutoFit/>
          </a:bodyPr>
          <a:lstStyle/>
          <a:p>
            <a:pPr marL="361950" indent="-361950">
              <a:buFont typeface="Wingdings" panose="05000000000000000000" pitchFamily="2" charset="2"/>
              <a:buChar char="Ø"/>
            </a:pPr>
            <a:r>
              <a:rPr lang="en-GB" sz="3200" b="1" dirty="0">
                <a:ln>
                  <a:solidFill>
                    <a:schemeClr val="tx1"/>
                  </a:solidFill>
                </a:ln>
                <a:solidFill>
                  <a:srgbClr val="0070C0"/>
                </a:solidFill>
                <a:effectLst>
                  <a:outerShdw blurRad="38100" dist="38100" dir="2700000" algn="tl">
                    <a:srgbClr val="000000">
                      <a:alpha val="43137"/>
                    </a:srgbClr>
                  </a:outerShdw>
                </a:effectLst>
                <a:latin typeface="Abadi" panose="020B0604020104020204" pitchFamily="34" charset="0"/>
              </a:rPr>
              <a:t>The Lord’s announcement v.15</a:t>
            </a:r>
          </a:p>
        </p:txBody>
      </p:sp>
    </p:spTree>
    <p:extLst>
      <p:ext uri="{BB962C8B-B14F-4D97-AF65-F5344CB8AC3E}">
        <p14:creationId xmlns:p14="http://schemas.microsoft.com/office/powerpoint/2010/main" val="3404507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29047" y="515389"/>
            <a:ext cx="10099964"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7" name="TextBox 6">
            <a:extLst>
              <a:ext uri="{FF2B5EF4-FFF2-40B4-BE49-F238E27FC236}">
                <a16:creationId xmlns:a16="http://schemas.microsoft.com/office/drawing/2014/main" id="{9A23F995-6899-4875-842E-B1ACA537029B}"/>
              </a:ext>
            </a:extLst>
          </p:cNvPr>
          <p:cNvSpPr txBox="1"/>
          <p:nvPr/>
        </p:nvSpPr>
        <p:spPr>
          <a:xfrm>
            <a:off x="1729047" y="3059084"/>
            <a:ext cx="7955280" cy="1015663"/>
          </a:xfrm>
          <a:prstGeom prst="rect">
            <a:avLst/>
          </a:prstGeom>
          <a:noFill/>
        </p:spPr>
        <p:txBody>
          <a:bodyPr wrap="square" rtlCol="0">
            <a:spAutoFit/>
          </a:bodyPr>
          <a:lstStyle/>
          <a:p>
            <a:pPr marL="361950" indent="-361950">
              <a:buFont typeface="Wingdings" panose="05000000000000000000" pitchFamily="2" charset="2"/>
              <a:buChar char="Ø"/>
            </a:pPr>
            <a:r>
              <a:rPr lang="en-GB" sz="2800" b="1" dirty="0">
                <a:ln w="6350">
                  <a:solidFill>
                    <a:schemeClr val="tx1"/>
                  </a:solidFill>
                </a:ln>
                <a:solidFill>
                  <a:srgbClr val="0070C0"/>
                </a:solidFill>
                <a:latin typeface="Abadi" panose="020B0604020104020204" pitchFamily="34" charset="0"/>
              </a:rPr>
              <a:t>The Lord’s announcement v.15</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Ezekiel’s lack of protest</a:t>
            </a:r>
          </a:p>
        </p:txBody>
      </p:sp>
    </p:spTree>
    <p:extLst>
      <p:ext uri="{BB962C8B-B14F-4D97-AF65-F5344CB8AC3E}">
        <p14:creationId xmlns:p14="http://schemas.microsoft.com/office/powerpoint/2010/main" val="73653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29047" y="515389"/>
            <a:ext cx="10099964"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7" name="TextBox 6">
            <a:extLst>
              <a:ext uri="{FF2B5EF4-FFF2-40B4-BE49-F238E27FC236}">
                <a16:creationId xmlns:a16="http://schemas.microsoft.com/office/drawing/2014/main" id="{9A23F995-6899-4875-842E-B1ACA537029B}"/>
              </a:ext>
            </a:extLst>
          </p:cNvPr>
          <p:cNvSpPr txBox="1"/>
          <p:nvPr/>
        </p:nvSpPr>
        <p:spPr>
          <a:xfrm>
            <a:off x="1729047" y="3059084"/>
            <a:ext cx="7955280" cy="1446550"/>
          </a:xfrm>
          <a:prstGeom prst="rect">
            <a:avLst/>
          </a:prstGeom>
          <a:noFill/>
        </p:spPr>
        <p:txBody>
          <a:bodyPr wrap="square" rtlCol="0">
            <a:spAutoFit/>
          </a:bodyPr>
          <a:lstStyle/>
          <a:p>
            <a:pPr marL="361950" indent="-361950">
              <a:buFont typeface="Wingdings" panose="05000000000000000000" pitchFamily="2" charset="2"/>
              <a:buChar char="Ø"/>
            </a:pPr>
            <a:r>
              <a:rPr lang="en-GB" sz="2800" b="1" dirty="0">
                <a:ln w="6350">
                  <a:solidFill>
                    <a:schemeClr val="tx1"/>
                  </a:solidFill>
                </a:ln>
                <a:solidFill>
                  <a:srgbClr val="0070C0"/>
                </a:solidFill>
                <a:latin typeface="Abadi" panose="020B0604020104020204" pitchFamily="34" charset="0"/>
              </a:rPr>
              <a:t>The Lord’s announcement v.15</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Ezekiel’s lack of protest</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The Lord’s instructions v.17 </a:t>
            </a:r>
          </a:p>
        </p:txBody>
      </p:sp>
    </p:spTree>
    <p:extLst>
      <p:ext uri="{BB962C8B-B14F-4D97-AF65-F5344CB8AC3E}">
        <p14:creationId xmlns:p14="http://schemas.microsoft.com/office/powerpoint/2010/main" val="4159188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29047" y="515389"/>
            <a:ext cx="10099964"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7" name="TextBox 6">
            <a:extLst>
              <a:ext uri="{FF2B5EF4-FFF2-40B4-BE49-F238E27FC236}">
                <a16:creationId xmlns:a16="http://schemas.microsoft.com/office/drawing/2014/main" id="{9A23F995-6899-4875-842E-B1ACA537029B}"/>
              </a:ext>
            </a:extLst>
          </p:cNvPr>
          <p:cNvSpPr txBox="1"/>
          <p:nvPr/>
        </p:nvSpPr>
        <p:spPr>
          <a:xfrm>
            <a:off x="1729047" y="3059084"/>
            <a:ext cx="7955280" cy="1938992"/>
          </a:xfrm>
          <a:prstGeom prst="rect">
            <a:avLst/>
          </a:prstGeom>
          <a:noFill/>
        </p:spPr>
        <p:txBody>
          <a:bodyPr wrap="square" rtlCol="0">
            <a:spAutoFit/>
          </a:bodyPr>
          <a:lstStyle/>
          <a:p>
            <a:pPr marL="361950" indent="-361950">
              <a:buFont typeface="Wingdings" panose="05000000000000000000" pitchFamily="2" charset="2"/>
              <a:buChar char="Ø"/>
            </a:pPr>
            <a:r>
              <a:rPr lang="en-GB" sz="2800" b="1" dirty="0">
                <a:ln w="6350">
                  <a:solidFill>
                    <a:schemeClr val="tx1"/>
                  </a:solidFill>
                </a:ln>
                <a:solidFill>
                  <a:srgbClr val="0070C0"/>
                </a:solidFill>
                <a:latin typeface="Abadi" panose="020B0604020104020204" pitchFamily="34" charset="0"/>
              </a:rPr>
              <a:t>The Lord’s announcement v.15</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Ezekiel’s lack of protest</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The Lord’s instructions v.17</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The people’s questions v.19</a:t>
            </a:r>
          </a:p>
        </p:txBody>
      </p:sp>
    </p:spTree>
    <p:extLst>
      <p:ext uri="{BB962C8B-B14F-4D97-AF65-F5344CB8AC3E}">
        <p14:creationId xmlns:p14="http://schemas.microsoft.com/office/powerpoint/2010/main" val="268664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29047" y="515389"/>
            <a:ext cx="10099964"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7" name="TextBox 6">
            <a:extLst>
              <a:ext uri="{FF2B5EF4-FFF2-40B4-BE49-F238E27FC236}">
                <a16:creationId xmlns:a16="http://schemas.microsoft.com/office/drawing/2014/main" id="{9A23F995-6899-4875-842E-B1ACA537029B}"/>
              </a:ext>
            </a:extLst>
          </p:cNvPr>
          <p:cNvSpPr txBox="1"/>
          <p:nvPr/>
        </p:nvSpPr>
        <p:spPr>
          <a:xfrm>
            <a:off x="1729047" y="3059084"/>
            <a:ext cx="7955280" cy="2369880"/>
          </a:xfrm>
          <a:prstGeom prst="rect">
            <a:avLst/>
          </a:prstGeom>
          <a:noFill/>
        </p:spPr>
        <p:txBody>
          <a:bodyPr wrap="square" rtlCol="0">
            <a:spAutoFit/>
          </a:bodyPr>
          <a:lstStyle/>
          <a:p>
            <a:pPr marL="361950" indent="-361950">
              <a:buFont typeface="Wingdings" panose="05000000000000000000" pitchFamily="2" charset="2"/>
              <a:buChar char="Ø"/>
            </a:pPr>
            <a:r>
              <a:rPr lang="en-GB" sz="2800" b="1" dirty="0">
                <a:ln w="6350">
                  <a:solidFill>
                    <a:schemeClr val="tx1"/>
                  </a:solidFill>
                </a:ln>
                <a:solidFill>
                  <a:srgbClr val="0070C0"/>
                </a:solidFill>
                <a:latin typeface="Abadi" panose="020B0604020104020204" pitchFamily="34" charset="0"/>
              </a:rPr>
              <a:t>The Lord’s announcement v.15</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Ezekiel’s lack of protest</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The Lord’s instructions v.17</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The people’s questions v.19</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The explanation vv.21-24</a:t>
            </a:r>
          </a:p>
        </p:txBody>
      </p:sp>
    </p:spTree>
    <p:extLst>
      <p:ext uri="{BB962C8B-B14F-4D97-AF65-F5344CB8AC3E}">
        <p14:creationId xmlns:p14="http://schemas.microsoft.com/office/powerpoint/2010/main" val="60940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wipe(left)">
                                      <p:cBhvr>
                                        <p:cTn id="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800225" y="515389"/>
            <a:ext cx="1002878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646331"/>
          </a:xfrm>
          <a:prstGeom prst="rect">
            <a:avLst/>
          </a:prstGeom>
          <a:noFill/>
        </p:spPr>
        <p:txBody>
          <a:bodyPr wrap="square" rtlCol="0">
            <a:spAutoFit/>
          </a:bodyPr>
          <a:lstStyle/>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The Cauldron and the campfire vv. 1-12</a:t>
            </a:r>
          </a:p>
        </p:txBody>
      </p:sp>
    </p:spTree>
    <p:extLst>
      <p:ext uri="{BB962C8B-B14F-4D97-AF65-F5344CB8AC3E}">
        <p14:creationId xmlns:p14="http://schemas.microsoft.com/office/powerpoint/2010/main" val="48884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29047" y="515389"/>
            <a:ext cx="10099964"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7" name="TextBox 6">
            <a:extLst>
              <a:ext uri="{FF2B5EF4-FFF2-40B4-BE49-F238E27FC236}">
                <a16:creationId xmlns:a16="http://schemas.microsoft.com/office/drawing/2014/main" id="{9A23F995-6899-4875-842E-B1ACA537029B}"/>
              </a:ext>
            </a:extLst>
          </p:cNvPr>
          <p:cNvSpPr txBox="1"/>
          <p:nvPr/>
        </p:nvSpPr>
        <p:spPr>
          <a:xfrm>
            <a:off x="1729047" y="3059084"/>
            <a:ext cx="7955280" cy="2862322"/>
          </a:xfrm>
          <a:prstGeom prst="rect">
            <a:avLst/>
          </a:prstGeom>
          <a:noFill/>
        </p:spPr>
        <p:txBody>
          <a:bodyPr wrap="square" rtlCol="0">
            <a:spAutoFit/>
          </a:bodyPr>
          <a:lstStyle/>
          <a:p>
            <a:pPr marL="361950" indent="-361950">
              <a:buFont typeface="Wingdings" panose="05000000000000000000" pitchFamily="2" charset="2"/>
              <a:buChar char="Ø"/>
            </a:pPr>
            <a:r>
              <a:rPr lang="en-GB" sz="2800" b="1" dirty="0">
                <a:ln w="6350">
                  <a:solidFill>
                    <a:schemeClr val="tx1"/>
                  </a:solidFill>
                </a:ln>
                <a:solidFill>
                  <a:srgbClr val="0070C0"/>
                </a:solidFill>
                <a:latin typeface="Abadi" panose="020B0604020104020204" pitchFamily="34" charset="0"/>
              </a:rPr>
              <a:t>The Lord’s announcement v.15</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Ezekiel’s lack of protest</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The Lord’s instructions v.17</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The people’s questions v.19</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The explanation vv.21-24</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News of the Fall of Jerusalem vv.25-27</a:t>
            </a:r>
          </a:p>
        </p:txBody>
      </p:sp>
    </p:spTree>
    <p:extLst>
      <p:ext uri="{BB962C8B-B14F-4D97-AF65-F5344CB8AC3E}">
        <p14:creationId xmlns:p14="http://schemas.microsoft.com/office/powerpoint/2010/main" val="154747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Effect transition="in" filter="wipe(left)">
                                      <p:cBhvr>
                                        <p:cTn id="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29047" y="515389"/>
            <a:ext cx="10099964"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7" name="TextBox 6">
            <a:extLst>
              <a:ext uri="{FF2B5EF4-FFF2-40B4-BE49-F238E27FC236}">
                <a16:creationId xmlns:a16="http://schemas.microsoft.com/office/drawing/2014/main" id="{9A23F995-6899-4875-842E-B1ACA537029B}"/>
              </a:ext>
            </a:extLst>
          </p:cNvPr>
          <p:cNvSpPr txBox="1"/>
          <p:nvPr/>
        </p:nvSpPr>
        <p:spPr>
          <a:xfrm>
            <a:off x="1729047" y="3059084"/>
            <a:ext cx="7955280" cy="3354765"/>
          </a:xfrm>
          <a:prstGeom prst="rect">
            <a:avLst/>
          </a:prstGeom>
          <a:noFill/>
        </p:spPr>
        <p:txBody>
          <a:bodyPr wrap="square" rtlCol="0">
            <a:spAutoFit/>
          </a:bodyPr>
          <a:lstStyle/>
          <a:p>
            <a:pPr marL="361950" indent="-361950">
              <a:buFont typeface="Wingdings" panose="05000000000000000000" pitchFamily="2" charset="2"/>
              <a:buChar char="Ø"/>
            </a:pPr>
            <a:r>
              <a:rPr lang="en-GB" sz="2800" b="1" dirty="0">
                <a:ln w="6350">
                  <a:solidFill>
                    <a:schemeClr val="tx1"/>
                  </a:solidFill>
                </a:ln>
                <a:solidFill>
                  <a:srgbClr val="0070C0"/>
                </a:solidFill>
                <a:latin typeface="Abadi" panose="020B0604020104020204" pitchFamily="34" charset="0"/>
              </a:rPr>
              <a:t>The Lord’s announcement v.15</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Ezekiel’s lack of protest</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The Lord’s instructions v.17</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The people’s questions v.19</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The explanation vv.21-24</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News of the Fall of Jerusalem vv.25-27</a:t>
            </a:r>
          </a:p>
          <a:p>
            <a:pPr marL="914400" lvl="1" indent="-557213">
              <a:buFont typeface="Wingdings" panose="05000000000000000000" pitchFamily="2" charset="2"/>
              <a:buChar char="v"/>
            </a:pPr>
            <a:r>
              <a:rPr lang="en-GB" sz="3200" b="1" dirty="0">
                <a:ln>
                  <a:solidFill>
                    <a:schemeClr val="tx1"/>
                  </a:solidFill>
                </a:ln>
                <a:solidFill>
                  <a:srgbClr val="FF0000"/>
                </a:solidFill>
                <a:latin typeface="Voodoo Vampire" panose="02000000000000000000" pitchFamily="2" charset="0"/>
              </a:rPr>
              <a:t>Picture of desolation</a:t>
            </a:r>
          </a:p>
        </p:txBody>
      </p:sp>
    </p:spTree>
    <p:extLst>
      <p:ext uri="{BB962C8B-B14F-4D97-AF65-F5344CB8AC3E}">
        <p14:creationId xmlns:p14="http://schemas.microsoft.com/office/powerpoint/2010/main" val="392810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6" end="6"/>
                                            </p:txEl>
                                          </p:spTgt>
                                        </p:tgtEl>
                                        <p:attrNameLst>
                                          <p:attrName>style.visibility</p:attrName>
                                        </p:attrNameLst>
                                      </p:cBhvr>
                                      <p:to>
                                        <p:strVal val="visible"/>
                                      </p:to>
                                    </p:set>
                                    <p:animEffect transition="in" filter="wipe(left)">
                                      <p:cBhvr>
                                        <p:cTn id="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29047" y="515389"/>
            <a:ext cx="10099964"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7" name="TextBox 6">
            <a:extLst>
              <a:ext uri="{FF2B5EF4-FFF2-40B4-BE49-F238E27FC236}">
                <a16:creationId xmlns:a16="http://schemas.microsoft.com/office/drawing/2014/main" id="{9A23F995-6899-4875-842E-B1ACA537029B}"/>
              </a:ext>
            </a:extLst>
          </p:cNvPr>
          <p:cNvSpPr txBox="1"/>
          <p:nvPr/>
        </p:nvSpPr>
        <p:spPr>
          <a:xfrm>
            <a:off x="1729047" y="3059084"/>
            <a:ext cx="7955280" cy="3847207"/>
          </a:xfrm>
          <a:prstGeom prst="rect">
            <a:avLst/>
          </a:prstGeom>
          <a:noFill/>
        </p:spPr>
        <p:txBody>
          <a:bodyPr wrap="square" rtlCol="0">
            <a:spAutoFit/>
          </a:bodyPr>
          <a:lstStyle/>
          <a:p>
            <a:pPr marL="361950" indent="-361950">
              <a:buFont typeface="Wingdings" panose="05000000000000000000" pitchFamily="2" charset="2"/>
              <a:buChar char="Ø"/>
            </a:pPr>
            <a:r>
              <a:rPr lang="en-GB" sz="2800" b="1" dirty="0">
                <a:ln w="6350">
                  <a:solidFill>
                    <a:schemeClr val="tx1"/>
                  </a:solidFill>
                </a:ln>
                <a:solidFill>
                  <a:srgbClr val="0070C0"/>
                </a:solidFill>
                <a:latin typeface="Abadi" panose="020B0604020104020204" pitchFamily="34" charset="0"/>
              </a:rPr>
              <a:t>The Lord’s announcement v.15</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Ezekiel’s lack of protest</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The Lord’s instructions v.17</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The people’s questions v.19</a:t>
            </a:r>
          </a:p>
          <a:p>
            <a:pPr marL="361950" indent="-361950">
              <a:buFont typeface="Wingdings" panose="05000000000000000000" pitchFamily="2" charset="2"/>
              <a:buChar char="Ø"/>
            </a:pPr>
            <a:r>
              <a:rPr lang="en-GB" sz="3200" b="1" dirty="0">
                <a:ln>
                  <a:solidFill>
                    <a:schemeClr val="tx1"/>
                  </a:solidFill>
                </a:ln>
                <a:solidFill>
                  <a:srgbClr val="0070C0"/>
                </a:solidFill>
                <a:latin typeface="Abadi" panose="020B0604020104020204" pitchFamily="34" charset="0"/>
              </a:rPr>
              <a:t>The explanation vv.21-24</a:t>
            </a:r>
          </a:p>
          <a:p>
            <a:pPr marL="361950" indent="-361950">
              <a:buFont typeface="Wingdings" panose="05000000000000000000" pitchFamily="2" charset="2"/>
              <a:buChar char="Ø"/>
            </a:pPr>
            <a:r>
              <a:rPr lang="en-GB" sz="2800" b="1" dirty="0">
                <a:ln>
                  <a:solidFill>
                    <a:schemeClr val="tx1"/>
                  </a:solidFill>
                </a:ln>
                <a:solidFill>
                  <a:srgbClr val="0070C0"/>
                </a:solidFill>
                <a:latin typeface="Abadi" panose="020B0604020104020204" pitchFamily="34" charset="0"/>
              </a:rPr>
              <a:t>News of the Fall of Jerusalem vv.25-27</a:t>
            </a:r>
          </a:p>
          <a:p>
            <a:pPr marL="914400" lvl="1" indent="-557213">
              <a:buFont typeface="Wingdings" panose="05000000000000000000" pitchFamily="2" charset="2"/>
              <a:buChar char="v"/>
            </a:pPr>
            <a:r>
              <a:rPr lang="en-GB" sz="3200" b="1" dirty="0">
                <a:ln>
                  <a:solidFill>
                    <a:schemeClr val="tx1"/>
                  </a:solidFill>
                </a:ln>
                <a:solidFill>
                  <a:srgbClr val="FF0000"/>
                </a:solidFill>
                <a:latin typeface="Voodoo Vampire" panose="02000000000000000000" pitchFamily="2" charset="0"/>
              </a:rPr>
              <a:t>Picture of desolation</a:t>
            </a:r>
          </a:p>
          <a:p>
            <a:pPr marL="914400" lvl="1" indent="-557213">
              <a:buFont typeface="Wingdings" panose="05000000000000000000" pitchFamily="2" charset="2"/>
              <a:buChar char="v"/>
            </a:pPr>
            <a:r>
              <a:rPr lang="en-GB" sz="3200" b="1" dirty="0">
                <a:ln>
                  <a:solidFill>
                    <a:schemeClr val="tx1"/>
                  </a:solidFill>
                </a:ln>
                <a:solidFill>
                  <a:srgbClr val="0070C0"/>
                </a:solidFill>
                <a:latin typeface="Abadi" panose="020B0604020104020204" pitchFamily="34" charset="0"/>
              </a:rPr>
              <a:t>Ezekiel = a true servant of God</a:t>
            </a:r>
          </a:p>
        </p:txBody>
      </p:sp>
    </p:spTree>
    <p:extLst>
      <p:ext uri="{BB962C8B-B14F-4D97-AF65-F5344CB8AC3E}">
        <p14:creationId xmlns:p14="http://schemas.microsoft.com/office/powerpoint/2010/main" val="191615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7" end="7"/>
                                            </p:txEl>
                                          </p:spTgt>
                                        </p:tgtEl>
                                        <p:attrNameLst>
                                          <p:attrName>style.visibility</p:attrName>
                                        </p:attrNameLst>
                                      </p:cBhvr>
                                      <p:to>
                                        <p:strVal val="visible"/>
                                      </p:to>
                                    </p:set>
                                    <p:animEffect transition="in" filter="wipe(left)">
                                      <p:cBhvr>
                                        <p:cTn id="7"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2143125" y="515389"/>
            <a:ext cx="968588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10" name="Ribbon: Tilted Up 9">
            <a:extLst>
              <a:ext uri="{FF2B5EF4-FFF2-40B4-BE49-F238E27FC236}">
                <a16:creationId xmlns:a16="http://schemas.microsoft.com/office/drawing/2014/main" id="{AB914A25-C368-4F37-A6A4-B59F902B831E}"/>
              </a:ext>
            </a:extLst>
          </p:cNvPr>
          <p:cNvSpPr/>
          <p:nvPr/>
        </p:nvSpPr>
        <p:spPr>
          <a:xfrm>
            <a:off x="3100647" y="3060484"/>
            <a:ext cx="6027681" cy="933601"/>
          </a:xfrm>
          <a:prstGeom prst="ribbon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B054926B-E725-451C-8ED5-E17997B87453}"/>
              </a:ext>
            </a:extLst>
          </p:cNvPr>
          <p:cNvSpPr txBox="1"/>
          <p:nvPr/>
        </p:nvSpPr>
        <p:spPr>
          <a:xfrm>
            <a:off x="2581275" y="3162300"/>
            <a:ext cx="6991350" cy="523220"/>
          </a:xfrm>
          <a:prstGeom prst="rect">
            <a:avLst/>
          </a:prstGeom>
          <a:noFill/>
        </p:spPr>
        <p:txBody>
          <a:bodyPr wrap="square" rtlCol="0">
            <a:spAutoFit/>
          </a:bodyPr>
          <a:lstStyle/>
          <a:p>
            <a:pPr algn="ctr"/>
            <a:r>
              <a:rPr lang="en-GB" sz="2800" b="1" dirty="0">
                <a:ln w="6350">
                  <a:solidFill>
                    <a:schemeClr val="tx1"/>
                  </a:solidFill>
                </a:ln>
                <a:solidFill>
                  <a:srgbClr val="FF0000"/>
                </a:solidFill>
                <a:latin typeface="Elephant" panose="02020904090505020303" pitchFamily="18" charset="0"/>
              </a:rPr>
              <a:t> The Big Picture</a:t>
            </a:r>
          </a:p>
        </p:txBody>
      </p:sp>
    </p:spTree>
    <p:extLst>
      <p:ext uri="{BB962C8B-B14F-4D97-AF65-F5344CB8AC3E}">
        <p14:creationId xmlns:p14="http://schemas.microsoft.com/office/powerpoint/2010/main" val="493700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par>
                                <p:cTn id="11" presetID="31" presetClass="entr" presetSubtype="0" fill="hold" nodeType="with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15"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16"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2143125" y="515389"/>
            <a:ext cx="968588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10" name="Ribbon: Tilted Up 9">
            <a:extLst>
              <a:ext uri="{FF2B5EF4-FFF2-40B4-BE49-F238E27FC236}">
                <a16:creationId xmlns:a16="http://schemas.microsoft.com/office/drawing/2014/main" id="{AB914A25-C368-4F37-A6A4-B59F902B831E}"/>
              </a:ext>
            </a:extLst>
          </p:cNvPr>
          <p:cNvSpPr/>
          <p:nvPr/>
        </p:nvSpPr>
        <p:spPr>
          <a:xfrm>
            <a:off x="3084022" y="3060484"/>
            <a:ext cx="6051665" cy="933601"/>
          </a:xfrm>
          <a:prstGeom prst="ribbon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B054926B-E725-451C-8ED5-E17997B87453}"/>
              </a:ext>
            </a:extLst>
          </p:cNvPr>
          <p:cNvSpPr txBox="1"/>
          <p:nvPr/>
        </p:nvSpPr>
        <p:spPr>
          <a:xfrm>
            <a:off x="2581275" y="3162300"/>
            <a:ext cx="6991350" cy="523220"/>
          </a:xfrm>
          <a:prstGeom prst="rect">
            <a:avLst/>
          </a:prstGeom>
          <a:noFill/>
        </p:spPr>
        <p:txBody>
          <a:bodyPr wrap="square" rtlCol="0">
            <a:spAutoFit/>
          </a:bodyPr>
          <a:lstStyle/>
          <a:p>
            <a:pPr algn="ctr"/>
            <a:r>
              <a:rPr lang="en-GB" sz="2800" b="1" dirty="0">
                <a:ln w="6350">
                  <a:solidFill>
                    <a:schemeClr val="tx1"/>
                  </a:solidFill>
                </a:ln>
                <a:solidFill>
                  <a:srgbClr val="FF0000"/>
                </a:solidFill>
                <a:latin typeface="Elephant" panose="02020904090505020303" pitchFamily="18" charset="0"/>
              </a:rPr>
              <a:t> The Big Picture</a:t>
            </a:r>
          </a:p>
        </p:txBody>
      </p:sp>
      <p:sp>
        <p:nvSpPr>
          <p:cNvPr id="7" name="TextBox 6">
            <a:extLst>
              <a:ext uri="{FF2B5EF4-FFF2-40B4-BE49-F238E27FC236}">
                <a16:creationId xmlns:a16="http://schemas.microsoft.com/office/drawing/2014/main" id="{EF838E26-FF51-4660-A146-7E94EE7A11C6}"/>
              </a:ext>
            </a:extLst>
          </p:cNvPr>
          <p:cNvSpPr txBox="1"/>
          <p:nvPr/>
        </p:nvSpPr>
        <p:spPr>
          <a:xfrm>
            <a:off x="1234007" y="3994085"/>
            <a:ext cx="9685886" cy="1446550"/>
          </a:xfrm>
          <a:prstGeom prst="rect">
            <a:avLst/>
          </a:prstGeom>
          <a:noFill/>
        </p:spPr>
        <p:txBody>
          <a:bodyPr wrap="square" rtlCol="0">
            <a:spAutoFit/>
          </a:bodyPr>
          <a:lstStyle/>
          <a:p>
            <a:pPr marL="457200" indent="-457200">
              <a:buFont typeface="Arial" panose="020B0604020202020204" pitchFamily="34" charset="0"/>
              <a:buChar char="•"/>
            </a:pPr>
            <a:r>
              <a:rPr lang="en-GB" sz="3200" b="1" dirty="0">
                <a:solidFill>
                  <a:srgbClr val="002060"/>
                </a:solidFill>
              </a:rPr>
              <a:t>D.L. Moody: </a:t>
            </a:r>
            <a:r>
              <a:rPr lang="en-GB" sz="2800" b="1" i="1" dirty="0">
                <a:ln w="6350">
                  <a:solidFill>
                    <a:schemeClr val="tx1"/>
                  </a:solidFill>
                </a:ln>
                <a:solidFill>
                  <a:schemeClr val="accent4">
                    <a:lumMod val="75000"/>
                  </a:schemeClr>
                </a:solidFill>
              </a:rPr>
              <a:t>'It is a great deal better to live a holy life than to talk about it. Lighthouses do not ring bells and fire cannons to call attention to their shining, they just shine'. </a:t>
            </a:r>
            <a:endParaRPr lang="en-GB" sz="3200" b="1" dirty="0">
              <a:solidFill>
                <a:srgbClr val="002060"/>
              </a:solidFill>
            </a:endParaRPr>
          </a:p>
        </p:txBody>
      </p:sp>
    </p:spTree>
    <p:extLst>
      <p:ext uri="{BB962C8B-B14F-4D97-AF65-F5344CB8AC3E}">
        <p14:creationId xmlns:p14="http://schemas.microsoft.com/office/powerpoint/2010/main" val="2244653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2143125" y="515389"/>
            <a:ext cx="968588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10" name="Ribbon: Tilted Up 9">
            <a:extLst>
              <a:ext uri="{FF2B5EF4-FFF2-40B4-BE49-F238E27FC236}">
                <a16:creationId xmlns:a16="http://schemas.microsoft.com/office/drawing/2014/main" id="{AB914A25-C368-4F37-A6A4-B59F902B831E}"/>
              </a:ext>
            </a:extLst>
          </p:cNvPr>
          <p:cNvSpPr/>
          <p:nvPr/>
        </p:nvSpPr>
        <p:spPr>
          <a:xfrm>
            <a:off x="3084022" y="3060484"/>
            <a:ext cx="6051665" cy="933601"/>
          </a:xfrm>
          <a:prstGeom prst="ribbon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B054926B-E725-451C-8ED5-E17997B87453}"/>
              </a:ext>
            </a:extLst>
          </p:cNvPr>
          <p:cNvSpPr txBox="1"/>
          <p:nvPr/>
        </p:nvSpPr>
        <p:spPr>
          <a:xfrm>
            <a:off x="2581275" y="3162300"/>
            <a:ext cx="6991350" cy="523220"/>
          </a:xfrm>
          <a:prstGeom prst="rect">
            <a:avLst/>
          </a:prstGeom>
          <a:noFill/>
        </p:spPr>
        <p:txBody>
          <a:bodyPr wrap="square" rtlCol="0">
            <a:spAutoFit/>
          </a:bodyPr>
          <a:lstStyle/>
          <a:p>
            <a:pPr algn="ctr"/>
            <a:r>
              <a:rPr lang="en-GB" sz="2800" b="1" dirty="0">
                <a:ln w="6350">
                  <a:solidFill>
                    <a:schemeClr val="tx1"/>
                  </a:solidFill>
                </a:ln>
                <a:solidFill>
                  <a:srgbClr val="FF0000"/>
                </a:solidFill>
                <a:latin typeface="Elephant" panose="02020904090505020303" pitchFamily="18" charset="0"/>
              </a:rPr>
              <a:t> The Big Picture</a:t>
            </a:r>
          </a:p>
        </p:txBody>
      </p:sp>
      <p:sp>
        <p:nvSpPr>
          <p:cNvPr id="7" name="TextBox 6">
            <a:extLst>
              <a:ext uri="{FF2B5EF4-FFF2-40B4-BE49-F238E27FC236}">
                <a16:creationId xmlns:a16="http://schemas.microsoft.com/office/drawing/2014/main" id="{EF838E26-FF51-4660-A146-7E94EE7A11C6}"/>
              </a:ext>
            </a:extLst>
          </p:cNvPr>
          <p:cNvSpPr txBox="1"/>
          <p:nvPr/>
        </p:nvSpPr>
        <p:spPr>
          <a:xfrm>
            <a:off x="1234007" y="4026456"/>
            <a:ext cx="9685886" cy="892552"/>
          </a:xfrm>
          <a:prstGeom prst="rect">
            <a:avLst/>
          </a:prstGeom>
          <a:noFill/>
        </p:spPr>
        <p:txBody>
          <a:bodyPr wrap="square" rtlCol="0">
            <a:spAutoFit/>
          </a:bodyPr>
          <a:lstStyle/>
          <a:p>
            <a:pPr marL="457200" indent="-457200">
              <a:buFont typeface="Arial" panose="020B0604020202020204" pitchFamily="34" charset="0"/>
              <a:buChar char="•"/>
            </a:pPr>
            <a:r>
              <a:rPr lang="en-GB" sz="2400" b="1" dirty="0">
                <a:solidFill>
                  <a:srgbClr val="002060"/>
                </a:solidFill>
              </a:rPr>
              <a:t>D.L. Moody</a:t>
            </a:r>
          </a:p>
          <a:p>
            <a:pPr marL="457200" indent="-457200">
              <a:buFont typeface="Arial" panose="020B0604020202020204" pitchFamily="34" charset="0"/>
              <a:buChar char="•"/>
            </a:pPr>
            <a:r>
              <a:rPr lang="en-GB" sz="2800" b="1" dirty="0">
                <a:solidFill>
                  <a:srgbClr val="002060"/>
                </a:solidFill>
              </a:rPr>
              <a:t>Servants and suffering</a:t>
            </a:r>
          </a:p>
        </p:txBody>
      </p:sp>
    </p:spTree>
    <p:extLst>
      <p:ext uri="{BB962C8B-B14F-4D97-AF65-F5344CB8AC3E}">
        <p14:creationId xmlns:p14="http://schemas.microsoft.com/office/powerpoint/2010/main" val="169491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2143125" y="515389"/>
            <a:ext cx="968588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10" name="Ribbon: Tilted Up 9">
            <a:extLst>
              <a:ext uri="{FF2B5EF4-FFF2-40B4-BE49-F238E27FC236}">
                <a16:creationId xmlns:a16="http://schemas.microsoft.com/office/drawing/2014/main" id="{AB914A25-C368-4F37-A6A4-B59F902B831E}"/>
              </a:ext>
            </a:extLst>
          </p:cNvPr>
          <p:cNvSpPr/>
          <p:nvPr/>
        </p:nvSpPr>
        <p:spPr>
          <a:xfrm>
            <a:off x="3084022" y="3060484"/>
            <a:ext cx="6051665" cy="933601"/>
          </a:xfrm>
          <a:prstGeom prst="ribbon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B054926B-E725-451C-8ED5-E17997B87453}"/>
              </a:ext>
            </a:extLst>
          </p:cNvPr>
          <p:cNvSpPr txBox="1"/>
          <p:nvPr/>
        </p:nvSpPr>
        <p:spPr>
          <a:xfrm>
            <a:off x="2581275" y="3162300"/>
            <a:ext cx="6991350" cy="523220"/>
          </a:xfrm>
          <a:prstGeom prst="rect">
            <a:avLst/>
          </a:prstGeom>
          <a:noFill/>
        </p:spPr>
        <p:txBody>
          <a:bodyPr wrap="square" rtlCol="0">
            <a:spAutoFit/>
          </a:bodyPr>
          <a:lstStyle/>
          <a:p>
            <a:pPr algn="ctr"/>
            <a:r>
              <a:rPr lang="en-GB" sz="2800" b="1" dirty="0">
                <a:ln w="6350">
                  <a:solidFill>
                    <a:schemeClr val="tx1"/>
                  </a:solidFill>
                </a:ln>
                <a:solidFill>
                  <a:srgbClr val="FF0000"/>
                </a:solidFill>
                <a:latin typeface="Elephant" panose="02020904090505020303" pitchFamily="18" charset="0"/>
              </a:rPr>
              <a:t> The Big Picture</a:t>
            </a:r>
          </a:p>
        </p:txBody>
      </p:sp>
      <p:sp>
        <p:nvSpPr>
          <p:cNvPr id="7" name="TextBox 6">
            <a:extLst>
              <a:ext uri="{FF2B5EF4-FFF2-40B4-BE49-F238E27FC236}">
                <a16:creationId xmlns:a16="http://schemas.microsoft.com/office/drawing/2014/main" id="{EF838E26-FF51-4660-A146-7E94EE7A11C6}"/>
              </a:ext>
            </a:extLst>
          </p:cNvPr>
          <p:cNvSpPr txBox="1"/>
          <p:nvPr/>
        </p:nvSpPr>
        <p:spPr>
          <a:xfrm>
            <a:off x="1253057" y="3994085"/>
            <a:ext cx="9685886" cy="2708434"/>
          </a:xfrm>
          <a:prstGeom prst="rect">
            <a:avLst/>
          </a:prstGeom>
          <a:noFill/>
        </p:spPr>
        <p:txBody>
          <a:bodyPr wrap="square" rtlCol="0">
            <a:spAutoFit/>
          </a:bodyPr>
          <a:lstStyle/>
          <a:p>
            <a:pPr marL="457200" indent="-457200">
              <a:buFont typeface="Arial" panose="020B0604020202020204" pitchFamily="34" charset="0"/>
              <a:buChar char="•"/>
            </a:pPr>
            <a:r>
              <a:rPr lang="en-GB" sz="2400" b="1" dirty="0">
                <a:solidFill>
                  <a:srgbClr val="002060"/>
                </a:solidFill>
              </a:rPr>
              <a:t>D.L. Moody</a:t>
            </a:r>
          </a:p>
          <a:p>
            <a:pPr marL="457200" indent="-457200">
              <a:buFont typeface="Arial" panose="020B0604020202020204" pitchFamily="34" charset="0"/>
              <a:buChar char="•"/>
            </a:pPr>
            <a:r>
              <a:rPr lang="en-GB" sz="2400" b="1" dirty="0">
                <a:solidFill>
                  <a:srgbClr val="002060"/>
                </a:solidFill>
              </a:rPr>
              <a:t>Servants and suffering</a:t>
            </a:r>
          </a:p>
          <a:p>
            <a:pPr marL="457200" indent="-457200">
              <a:buFont typeface="Arial" panose="020B0604020202020204" pitchFamily="34" charset="0"/>
              <a:buChar char="•"/>
            </a:pPr>
            <a:r>
              <a:rPr lang="en-GB" sz="3200" b="1" dirty="0">
                <a:solidFill>
                  <a:srgbClr val="002060"/>
                </a:solidFill>
              </a:rPr>
              <a:t>Paul: </a:t>
            </a:r>
            <a:r>
              <a:rPr lang="en-GB" b="1" i="1" dirty="0">
                <a:ln w="6350">
                  <a:solidFill>
                    <a:schemeClr val="tx1"/>
                  </a:solidFill>
                </a:ln>
                <a:solidFill>
                  <a:srgbClr val="00B0F0"/>
                </a:solidFill>
              </a:rPr>
              <a:t>“Praise be to the God and Father of our Lord Jesus Christ, the Father of compassion and the God of all comfort, who comforts us in all our troubles, so that we can comfort those in any trouble with the comfort we ourselves receive from God. For just as we share abundantly in the sufferings of Christ, so also our comfort abounds through Christ. If we are distressed, it is for your comfort and salvation; if we are comforted, it is for your comfort, which produces in you, patient endurance of the same sufferings we suffer” </a:t>
            </a:r>
            <a:r>
              <a:rPr lang="en-GB" b="1" dirty="0">
                <a:ln w="6350">
                  <a:solidFill>
                    <a:schemeClr val="tx1"/>
                  </a:solidFill>
                </a:ln>
                <a:solidFill>
                  <a:srgbClr val="00B0F0"/>
                </a:solidFill>
              </a:rPr>
              <a:t>(2 Cor.1:3-6)</a:t>
            </a:r>
            <a:r>
              <a:rPr lang="en-GB" b="1" i="1" dirty="0">
                <a:ln w="6350">
                  <a:solidFill>
                    <a:schemeClr val="tx1"/>
                  </a:solidFill>
                </a:ln>
                <a:solidFill>
                  <a:srgbClr val="00B0F0"/>
                </a:solidFill>
              </a:rPr>
              <a:t> 	</a:t>
            </a:r>
            <a:endParaRPr lang="en-GB" sz="3200" b="1" dirty="0">
              <a:ln w="6350">
                <a:solidFill>
                  <a:schemeClr val="tx1"/>
                </a:solidFill>
              </a:ln>
              <a:solidFill>
                <a:srgbClr val="00B0F0"/>
              </a:solidFill>
            </a:endParaRPr>
          </a:p>
        </p:txBody>
      </p:sp>
    </p:spTree>
    <p:extLst>
      <p:ext uri="{BB962C8B-B14F-4D97-AF65-F5344CB8AC3E}">
        <p14:creationId xmlns:p14="http://schemas.microsoft.com/office/powerpoint/2010/main" val="126085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2143125" y="515389"/>
            <a:ext cx="968588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10" name="Ribbon: Tilted Up 9">
            <a:extLst>
              <a:ext uri="{FF2B5EF4-FFF2-40B4-BE49-F238E27FC236}">
                <a16:creationId xmlns:a16="http://schemas.microsoft.com/office/drawing/2014/main" id="{AB914A25-C368-4F37-A6A4-B59F902B831E}"/>
              </a:ext>
            </a:extLst>
          </p:cNvPr>
          <p:cNvSpPr/>
          <p:nvPr/>
        </p:nvSpPr>
        <p:spPr>
          <a:xfrm>
            <a:off x="3084022" y="3060484"/>
            <a:ext cx="6051665" cy="933601"/>
          </a:xfrm>
          <a:prstGeom prst="ribbon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B054926B-E725-451C-8ED5-E17997B87453}"/>
              </a:ext>
            </a:extLst>
          </p:cNvPr>
          <p:cNvSpPr txBox="1"/>
          <p:nvPr/>
        </p:nvSpPr>
        <p:spPr>
          <a:xfrm>
            <a:off x="2581275" y="3162300"/>
            <a:ext cx="6991350" cy="523220"/>
          </a:xfrm>
          <a:prstGeom prst="rect">
            <a:avLst/>
          </a:prstGeom>
          <a:noFill/>
        </p:spPr>
        <p:txBody>
          <a:bodyPr wrap="square" rtlCol="0">
            <a:spAutoFit/>
          </a:bodyPr>
          <a:lstStyle/>
          <a:p>
            <a:pPr algn="ctr"/>
            <a:r>
              <a:rPr lang="en-GB" sz="2800" b="1" dirty="0">
                <a:ln w="6350">
                  <a:solidFill>
                    <a:schemeClr val="tx1"/>
                  </a:solidFill>
                </a:ln>
                <a:solidFill>
                  <a:srgbClr val="FF0000"/>
                </a:solidFill>
                <a:latin typeface="Elephant" panose="02020904090505020303" pitchFamily="18" charset="0"/>
              </a:rPr>
              <a:t> The Big Picture</a:t>
            </a:r>
          </a:p>
        </p:txBody>
      </p:sp>
      <p:sp>
        <p:nvSpPr>
          <p:cNvPr id="7" name="TextBox 6">
            <a:extLst>
              <a:ext uri="{FF2B5EF4-FFF2-40B4-BE49-F238E27FC236}">
                <a16:creationId xmlns:a16="http://schemas.microsoft.com/office/drawing/2014/main" id="{EF838E26-FF51-4660-A146-7E94EE7A11C6}"/>
              </a:ext>
            </a:extLst>
          </p:cNvPr>
          <p:cNvSpPr txBox="1"/>
          <p:nvPr/>
        </p:nvSpPr>
        <p:spPr>
          <a:xfrm>
            <a:off x="1253057" y="3994085"/>
            <a:ext cx="9685886" cy="1631216"/>
          </a:xfrm>
          <a:prstGeom prst="rect">
            <a:avLst/>
          </a:prstGeom>
          <a:noFill/>
        </p:spPr>
        <p:txBody>
          <a:bodyPr wrap="square" rtlCol="0">
            <a:spAutoFit/>
          </a:bodyPr>
          <a:lstStyle/>
          <a:p>
            <a:pPr marL="457200" indent="-457200">
              <a:buFont typeface="Arial" panose="020B0604020202020204" pitchFamily="34" charset="0"/>
              <a:buChar char="•"/>
            </a:pPr>
            <a:r>
              <a:rPr lang="en-GB" sz="2400" b="1" dirty="0">
                <a:solidFill>
                  <a:srgbClr val="002060"/>
                </a:solidFill>
              </a:rPr>
              <a:t>D.L. Moody</a:t>
            </a:r>
          </a:p>
          <a:p>
            <a:pPr marL="457200" indent="-457200">
              <a:buFont typeface="Arial" panose="020B0604020202020204" pitchFamily="34" charset="0"/>
              <a:buChar char="•"/>
            </a:pPr>
            <a:r>
              <a:rPr lang="en-GB" sz="2400" b="1" dirty="0">
                <a:solidFill>
                  <a:srgbClr val="002060"/>
                </a:solidFill>
              </a:rPr>
              <a:t>Servants and suffering</a:t>
            </a:r>
          </a:p>
          <a:p>
            <a:pPr marL="457200" indent="-457200">
              <a:buFont typeface="Arial" panose="020B0604020202020204" pitchFamily="34" charset="0"/>
              <a:buChar char="•"/>
            </a:pPr>
            <a:r>
              <a:rPr lang="en-GB" sz="2400" b="1" dirty="0">
                <a:solidFill>
                  <a:srgbClr val="002060"/>
                </a:solidFill>
              </a:rPr>
              <a:t>Paul</a:t>
            </a:r>
          </a:p>
          <a:p>
            <a:pPr marL="457200" indent="-457200">
              <a:buFont typeface="Arial" panose="020B0604020202020204" pitchFamily="34" charset="0"/>
              <a:buChar char="•"/>
            </a:pPr>
            <a:r>
              <a:rPr lang="en-GB" sz="2800" b="1" dirty="0">
                <a:ln w="6350">
                  <a:noFill/>
                </a:ln>
                <a:solidFill>
                  <a:srgbClr val="002060"/>
                </a:solidFill>
              </a:rPr>
              <a:t>Judgment is coming</a:t>
            </a:r>
            <a:r>
              <a:rPr lang="en-GB" b="1" i="1" dirty="0">
                <a:ln w="6350">
                  <a:solidFill>
                    <a:schemeClr val="tx1"/>
                  </a:solidFill>
                </a:ln>
                <a:solidFill>
                  <a:srgbClr val="00B0F0"/>
                </a:solidFill>
              </a:rPr>
              <a:t>	</a:t>
            </a:r>
            <a:endParaRPr lang="en-GB" sz="3200" b="1" dirty="0">
              <a:ln w="6350">
                <a:solidFill>
                  <a:schemeClr val="tx1"/>
                </a:solidFill>
              </a:ln>
              <a:solidFill>
                <a:srgbClr val="00B0F0"/>
              </a:solidFill>
            </a:endParaRPr>
          </a:p>
        </p:txBody>
      </p:sp>
    </p:spTree>
    <p:extLst>
      <p:ext uri="{BB962C8B-B14F-4D97-AF65-F5344CB8AC3E}">
        <p14:creationId xmlns:p14="http://schemas.microsoft.com/office/powerpoint/2010/main" val="396450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2143125" y="515389"/>
            <a:ext cx="968588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10" name="Ribbon: Tilted Up 9">
            <a:extLst>
              <a:ext uri="{FF2B5EF4-FFF2-40B4-BE49-F238E27FC236}">
                <a16:creationId xmlns:a16="http://schemas.microsoft.com/office/drawing/2014/main" id="{AB914A25-C368-4F37-A6A4-B59F902B831E}"/>
              </a:ext>
            </a:extLst>
          </p:cNvPr>
          <p:cNvSpPr/>
          <p:nvPr/>
        </p:nvSpPr>
        <p:spPr>
          <a:xfrm>
            <a:off x="3084022" y="3060484"/>
            <a:ext cx="6051665" cy="933601"/>
          </a:xfrm>
          <a:prstGeom prst="ribbon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B054926B-E725-451C-8ED5-E17997B87453}"/>
              </a:ext>
            </a:extLst>
          </p:cNvPr>
          <p:cNvSpPr txBox="1"/>
          <p:nvPr/>
        </p:nvSpPr>
        <p:spPr>
          <a:xfrm>
            <a:off x="2581275" y="3162300"/>
            <a:ext cx="6991350" cy="523220"/>
          </a:xfrm>
          <a:prstGeom prst="rect">
            <a:avLst/>
          </a:prstGeom>
          <a:noFill/>
        </p:spPr>
        <p:txBody>
          <a:bodyPr wrap="square" rtlCol="0">
            <a:spAutoFit/>
          </a:bodyPr>
          <a:lstStyle/>
          <a:p>
            <a:pPr algn="ctr"/>
            <a:r>
              <a:rPr lang="en-GB" sz="2800" b="1" dirty="0">
                <a:ln w="6350">
                  <a:solidFill>
                    <a:schemeClr val="tx1"/>
                  </a:solidFill>
                </a:ln>
                <a:solidFill>
                  <a:srgbClr val="FF0000"/>
                </a:solidFill>
                <a:latin typeface="Elephant" panose="02020904090505020303" pitchFamily="18" charset="0"/>
              </a:rPr>
              <a:t> The Big Picture</a:t>
            </a:r>
          </a:p>
        </p:txBody>
      </p:sp>
      <p:sp>
        <p:nvSpPr>
          <p:cNvPr id="7" name="TextBox 6">
            <a:extLst>
              <a:ext uri="{FF2B5EF4-FFF2-40B4-BE49-F238E27FC236}">
                <a16:creationId xmlns:a16="http://schemas.microsoft.com/office/drawing/2014/main" id="{EF838E26-FF51-4660-A146-7E94EE7A11C6}"/>
              </a:ext>
            </a:extLst>
          </p:cNvPr>
          <p:cNvSpPr txBox="1"/>
          <p:nvPr/>
        </p:nvSpPr>
        <p:spPr>
          <a:xfrm>
            <a:off x="1253057" y="3994085"/>
            <a:ext cx="9685886" cy="1969770"/>
          </a:xfrm>
          <a:prstGeom prst="rect">
            <a:avLst/>
          </a:prstGeom>
          <a:noFill/>
        </p:spPr>
        <p:txBody>
          <a:bodyPr wrap="square" rtlCol="0">
            <a:spAutoFit/>
          </a:bodyPr>
          <a:lstStyle/>
          <a:p>
            <a:pPr marL="457200" indent="-457200">
              <a:buFont typeface="Arial" panose="020B0604020202020204" pitchFamily="34" charset="0"/>
              <a:buChar char="•"/>
            </a:pPr>
            <a:r>
              <a:rPr lang="en-GB" sz="2400" b="1" dirty="0">
                <a:solidFill>
                  <a:srgbClr val="002060"/>
                </a:solidFill>
              </a:rPr>
              <a:t>D.L. Moody</a:t>
            </a:r>
          </a:p>
          <a:p>
            <a:pPr marL="457200" indent="-457200">
              <a:buFont typeface="Arial" panose="020B0604020202020204" pitchFamily="34" charset="0"/>
              <a:buChar char="•"/>
            </a:pPr>
            <a:r>
              <a:rPr lang="en-GB" sz="2400" b="1" dirty="0">
                <a:solidFill>
                  <a:srgbClr val="002060"/>
                </a:solidFill>
              </a:rPr>
              <a:t>Servants and suffering</a:t>
            </a:r>
          </a:p>
          <a:p>
            <a:pPr marL="457200" indent="-457200">
              <a:buFont typeface="Arial" panose="020B0604020202020204" pitchFamily="34" charset="0"/>
              <a:buChar char="•"/>
            </a:pPr>
            <a:r>
              <a:rPr lang="en-GB" sz="2400" b="1" dirty="0">
                <a:solidFill>
                  <a:srgbClr val="002060"/>
                </a:solidFill>
              </a:rPr>
              <a:t>Paul</a:t>
            </a:r>
          </a:p>
          <a:p>
            <a:pPr marL="457200" indent="-457200">
              <a:buFont typeface="Arial" panose="020B0604020202020204" pitchFamily="34" charset="0"/>
              <a:buChar char="•"/>
            </a:pPr>
            <a:r>
              <a:rPr lang="en-GB" sz="2800" b="1" dirty="0">
                <a:ln w="6350">
                  <a:noFill/>
                </a:ln>
                <a:solidFill>
                  <a:srgbClr val="002060"/>
                </a:solidFill>
              </a:rPr>
              <a:t>Judgment is coming</a:t>
            </a:r>
          </a:p>
          <a:p>
            <a:r>
              <a:rPr lang="en-GB" b="1" i="1" dirty="0">
                <a:ln w="6350">
                  <a:solidFill>
                    <a:schemeClr val="tx1"/>
                  </a:solidFill>
                </a:ln>
                <a:solidFill>
                  <a:srgbClr val="00B0F0"/>
                </a:solidFill>
              </a:rPr>
              <a:t>	</a:t>
            </a:r>
            <a:endParaRPr lang="en-GB" sz="3200" b="1" dirty="0">
              <a:ln w="6350">
                <a:solidFill>
                  <a:schemeClr val="tx1"/>
                </a:solidFill>
              </a:ln>
              <a:solidFill>
                <a:srgbClr val="00B0F0"/>
              </a:solidFill>
            </a:endParaRPr>
          </a:p>
        </p:txBody>
      </p:sp>
      <p:sp>
        <p:nvSpPr>
          <p:cNvPr id="9" name="TextBox 8">
            <a:extLst>
              <a:ext uri="{FF2B5EF4-FFF2-40B4-BE49-F238E27FC236}">
                <a16:creationId xmlns:a16="http://schemas.microsoft.com/office/drawing/2014/main" id="{A3D5BB7B-6F9E-48A3-B76D-4C805662EA45}"/>
              </a:ext>
            </a:extLst>
          </p:cNvPr>
          <p:cNvSpPr txBox="1"/>
          <p:nvPr/>
        </p:nvSpPr>
        <p:spPr>
          <a:xfrm>
            <a:off x="6076950" y="5126627"/>
            <a:ext cx="3429000" cy="523220"/>
          </a:xfrm>
          <a:prstGeom prst="rect">
            <a:avLst/>
          </a:prstGeom>
          <a:noFill/>
        </p:spPr>
        <p:txBody>
          <a:bodyPr wrap="square" rtlCol="0">
            <a:spAutoFit/>
          </a:bodyPr>
          <a:lstStyle/>
          <a:p>
            <a:r>
              <a:rPr lang="en-GB" sz="2800" b="1" dirty="0">
                <a:solidFill>
                  <a:srgbClr val="C00000"/>
                </a:solidFill>
              </a:rPr>
              <a:t>Scoffers will laugh</a:t>
            </a:r>
          </a:p>
        </p:txBody>
      </p:sp>
      <p:pic>
        <p:nvPicPr>
          <p:cNvPr id="11" name="Picture 10">
            <a:extLst>
              <a:ext uri="{FF2B5EF4-FFF2-40B4-BE49-F238E27FC236}">
                <a16:creationId xmlns:a16="http://schemas.microsoft.com/office/drawing/2014/main" id="{09A74DBE-A5B3-48AB-AF28-8671484FD307}"/>
              </a:ext>
            </a:extLst>
          </p:cNvPr>
          <p:cNvPicPr>
            <a:picLocks noChangeAspect="1"/>
          </p:cNvPicPr>
          <p:nvPr/>
        </p:nvPicPr>
        <p:blipFill>
          <a:blip r:embed="rId3"/>
          <a:stretch>
            <a:fillRect/>
          </a:stretch>
        </p:blipFill>
        <p:spPr>
          <a:xfrm>
            <a:off x="8878092" y="4794778"/>
            <a:ext cx="1389066" cy="926044"/>
          </a:xfrm>
          <a:prstGeom prst="rect">
            <a:avLst/>
          </a:prstGeom>
        </p:spPr>
      </p:pic>
    </p:spTree>
    <p:extLst>
      <p:ext uri="{BB962C8B-B14F-4D97-AF65-F5344CB8AC3E}">
        <p14:creationId xmlns:p14="http://schemas.microsoft.com/office/powerpoint/2010/main" val="855231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750" fill="hold"/>
                                        <p:tgtEl>
                                          <p:spTgt spid="9"/>
                                        </p:tgtEl>
                                        <p:attrNameLst>
                                          <p:attrName>ppt_w</p:attrName>
                                        </p:attrNameLst>
                                      </p:cBhvr>
                                      <p:tavLst>
                                        <p:tav tm="0">
                                          <p:val>
                                            <p:fltVal val="0"/>
                                          </p:val>
                                        </p:tav>
                                        <p:tav tm="100000">
                                          <p:val>
                                            <p:strVal val="#ppt_w"/>
                                          </p:val>
                                        </p:tav>
                                      </p:tavLst>
                                    </p:anim>
                                    <p:anim calcmode="lin" valueType="num">
                                      <p:cBhvr>
                                        <p:cTn id="8" dur="750" fill="hold"/>
                                        <p:tgtEl>
                                          <p:spTgt spid="9"/>
                                        </p:tgtEl>
                                        <p:attrNameLst>
                                          <p:attrName>ppt_h</p:attrName>
                                        </p:attrNameLst>
                                      </p:cBhvr>
                                      <p:tavLst>
                                        <p:tav tm="0">
                                          <p:val>
                                            <p:fltVal val="0"/>
                                          </p:val>
                                        </p:tav>
                                        <p:tav tm="100000">
                                          <p:val>
                                            <p:strVal val="#ppt_h"/>
                                          </p:val>
                                        </p:tav>
                                      </p:tavLst>
                                    </p:anim>
                                    <p:anim calcmode="lin" valueType="num">
                                      <p:cBhvr>
                                        <p:cTn id="9" dur="750" fill="hold"/>
                                        <p:tgtEl>
                                          <p:spTgt spid="9"/>
                                        </p:tgtEl>
                                        <p:attrNameLst>
                                          <p:attrName>style.rotation</p:attrName>
                                        </p:attrNameLst>
                                      </p:cBhvr>
                                      <p:tavLst>
                                        <p:tav tm="0">
                                          <p:val>
                                            <p:fltVal val="90"/>
                                          </p:val>
                                        </p:tav>
                                        <p:tav tm="100000">
                                          <p:val>
                                            <p:fltVal val="0"/>
                                          </p:val>
                                        </p:tav>
                                      </p:tavLst>
                                    </p:anim>
                                    <p:animEffect transition="in" filter="fade">
                                      <p:cBhvr>
                                        <p:cTn id="10" dur="750"/>
                                        <p:tgtEl>
                                          <p:spTgt spid="9"/>
                                        </p:tgtEl>
                                      </p:cBhvr>
                                    </p:animEffect>
                                  </p:childTnLst>
                                </p:cTn>
                              </p:par>
                              <p:par>
                                <p:cTn id="11" presetID="3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750" fill="hold"/>
                                        <p:tgtEl>
                                          <p:spTgt spid="11"/>
                                        </p:tgtEl>
                                        <p:attrNameLst>
                                          <p:attrName>ppt_w</p:attrName>
                                        </p:attrNameLst>
                                      </p:cBhvr>
                                      <p:tavLst>
                                        <p:tav tm="0">
                                          <p:val>
                                            <p:fltVal val="0"/>
                                          </p:val>
                                        </p:tav>
                                        <p:tav tm="100000">
                                          <p:val>
                                            <p:strVal val="#ppt_w"/>
                                          </p:val>
                                        </p:tav>
                                      </p:tavLst>
                                    </p:anim>
                                    <p:anim calcmode="lin" valueType="num">
                                      <p:cBhvr>
                                        <p:cTn id="14" dur="750" fill="hold"/>
                                        <p:tgtEl>
                                          <p:spTgt spid="11"/>
                                        </p:tgtEl>
                                        <p:attrNameLst>
                                          <p:attrName>ppt_h</p:attrName>
                                        </p:attrNameLst>
                                      </p:cBhvr>
                                      <p:tavLst>
                                        <p:tav tm="0">
                                          <p:val>
                                            <p:fltVal val="0"/>
                                          </p:val>
                                        </p:tav>
                                        <p:tav tm="100000">
                                          <p:val>
                                            <p:strVal val="#ppt_h"/>
                                          </p:val>
                                        </p:tav>
                                      </p:tavLst>
                                    </p:anim>
                                    <p:anim calcmode="lin" valueType="num">
                                      <p:cBhvr>
                                        <p:cTn id="15" dur="750" fill="hold"/>
                                        <p:tgtEl>
                                          <p:spTgt spid="11"/>
                                        </p:tgtEl>
                                        <p:attrNameLst>
                                          <p:attrName>style.rotation</p:attrName>
                                        </p:attrNameLst>
                                      </p:cBhvr>
                                      <p:tavLst>
                                        <p:tav tm="0">
                                          <p:val>
                                            <p:fltVal val="90"/>
                                          </p:val>
                                        </p:tav>
                                        <p:tav tm="100000">
                                          <p:val>
                                            <p:fltVal val="0"/>
                                          </p:val>
                                        </p:tav>
                                      </p:tavLst>
                                    </p:anim>
                                    <p:animEffect transition="in" filter="fade">
                                      <p:cBhvr>
                                        <p:cTn id="16"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2143125" y="515389"/>
            <a:ext cx="968588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10" name="Ribbon: Tilted Up 9">
            <a:extLst>
              <a:ext uri="{FF2B5EF4-FFF2-40B4-BE49-F238E27FC236}">
                <a16:creationId xmlns:a16="http://schemas.microsoft.com/office/drawing/2014/main" id="{AB914A25-C368-4F37-A6A4-B59F902B831E}"/>
              </a:ext>
            </a:extLst>
          </p:cNvPr>
          <p:cNvSpPr/>
          <p:nvPr/>
        </p:nvSpPr>
        <p:spPr>
          <a:xfrm>
            <a:off x="3084022" y="3060484"/>
            <a:ext cx="6051665" cy="933601"/>
          </a:xfrm>
          <a:prstGeom prst="ribbon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B054926B-E725-451C-8ED5-E17997B87453}"/>
              </a:ext>
            </a:extLst>
          </p:cNvPr>
          <p:cNvSpPr txBox="1"/>
          <p:nvPr/>
        </p:nvSpPr>
        <p:spPr>
          <a:xfrm>
            <a:off x="2581275" y="3162300"/>
            <a:ext cx="6991350" cy="523220"/>
          </a:xfrm>
          <a:prstGeom prst="rect">
            <a:avLst/>
          </a:prstGeom>
          <a:noFill/>
        </p:spPr>
        <p:txBody>
          <a:bodyPr wrap="square" rtlCol="0">
            <a:spAutoFit/>
          </a:bodyPr>
          <a:lstStyle/>
          <a:p>
            <a:pPr algn="ctr"/>
            <a:r>
              <a:rPr lang="en-GB" sz="2800" b="1" dirty="0">
                <a:ln w="6350">
                  <a:solidFill>
                    <a:schemeClr val="tx1"/>
                  </a:solidFill>
                </a:ln>
                <a:solidFill>
                  <a:srgbClr val="FF0000"/>
                </a:solidFill>
                <a:latin typeface="Elephant" panose="02020904090505020303" pitchFamily="18" charset="0"/>
              </a:rPr>
              <a:t> The Big Picture</a:t>
            </a:r>
          </a:p>
        </p:txBody>
      </p:sp>
      <p:sp>
        <p:nvSpPr>
          <p:cNvPr id="7" name="TextBox 6">
            <a:extLst>
              <a:ext uri="{FF2B5EF4-FFF2-40B4-BE49-F238E27FC236}">
                <a16:creationId xmlns:a16="http://schemas.microsoft.com/office/drawing/2014/main" id="{EF838E26-FF51-4660-A146-7E94EE7A11C6}"/>
              </a:ext>
            </a:extLst>
          </p:cNvPr>
          <p:cNvSpPr txBox="1"/>
          <p:nvPr/>
        </p:nvSpPr>
        <p:spPr>
          <a:xfrm>
            <a:off x="1253057" y="3994085"/>
            <a:ext cx="9685886" cy="2062103"/>
          </a:xfrm>
          <a:prstGeom prst="rect">
            <a:avLst/>
          </a:prstGeom>
          <a:noFill/>
        </p:spPr>
        <p:txBody>
          <a:bodyPr wrap="square" rtlCol="0">
            <a:spAutoFit/>
          </a:bodyPr>
          <a:lstStyle/>
          <a:p>
            <a:pPr marL="457200" indent="-457200">
              <a:buFont typeface="Arial" panose="020B0604020202020204" pitchFamily="34" charset="0"/>
              <a:buChar char="•"/>
            </a:pPr>
            <a:r>
              <a:rPr lang="en-GB" sz="2400" b="1" dirty="0">
                <a:solidFill>
                  <a:srgbClr val="002060"/>
                </a:solidFill>
              </a:rPr>
              <a:t>D.L. Moody</a:t>
            </a:r>
          </a:p>
          <a:p>
            <a:pPr marL="457200" indent="-457200">
              <a:buFont typeface="Arial" panose="020B0604020202020204" pitchFamily="34" charset="0"/>
              <a:buChar char="•"/>
            </a:pPr>
            <a:r>
              <a:rPr lang="en-GB" sz="2400" b="1" dirty="0">
                <a:solidFill>
                  <a:srgbClr val="002060"/>
                </a:solidFill>
              </a:rPr>
              <a:t>Servants and suffering</a:t>
            </a:r>
          </a:p>
          <a:p>
            <a:pPr marL="457200" indent="-457200">
              <a:buFont typeface="Arial" panose="020B0604020202020204" pitchFamily="34" charset="0"/>
              <a:buChar char="•"/>
            </a:pPr>
            <a:r>
              <a:rPr lang="en-GB" sz="2400" b="1" dirty="0">
                <a:solidFill>
                  <a:srgbClr val="002060"/>
                </a:solidFill>
              </a:rPr>
              <a:t>Paul</a:t>
            </a:r>
          </a:p>
          <a:p>
            <a:pPr marL="457200" indent="-457200">
              <a:buFont typeface="Arial" panose="020B0604020202020204" pitchFamily="34" charset="0"/>
              <a:buChar char="•"/>
            </a:pPr>
            <a:r>
              <a:rPr lang="en-GB" sz="2400" b="1" dirty="0">
                <a:ln w="6350">
                  <a:noFill/>
                </a:ln>
                <a:solidFill>
                  <a:srgbClr val="002060"/>
                </a:solidFill>
              </a:rPr>
              <a:t>Judgment is coming</a:t>
            </a:r>
          </a:p>
          <a:p>
            <a:pPr marL="457200" indent="-457200">
              <a:buFont typeface="Arial" panose="020B0604020202020204" pitchFamily="34" charset="0"/>
              <a:buChar char="•"/>
            </a:pPr>
            <a:r>
              <a:rPr lang="en-GB" sz="3200" b="1" dirty="0">
                <a:ln w="6350">
                  <a:noFill/>
                </a:ln>
                <a:solidFill>
                  <a:srgbClr val="002060"/>
                </a:solidFill>
              </a:rPr>
              <a:t>God’s wrath is awful</a:t>
            </a:r>
            <a:r>
              <a:rPr lang="en-GB" b="1" i="1" dirty="0">
                <a:ln w="6350">
                  <a:solidFill>
                    <a:schemeClr val="tx1"/>
                  </a:solidFill>
                </a:ln>
                <a:solidFill>
                  <a:srgbClr val="00B0F0"/>
                </a:solidFill>
              </a:rPr>
              <a:t>	</a:t>
            </a:r>
            <a:endParaRPr lang="en-GB" sz="3200" b="1" dirty="0">
              <a:ln w="6350">
                <a:solidFill>
                  <a:schemeClr val="tx1"/>
                </a:solidFill>
              </a:ln>
              <a:solidFill>
                <a:srgbClr val="00B0F0"/>
              </a:solidFill>
            </a:endParaRPr>
          </a:p>
        </p:txBody>
      </p:sp>
      <p:sp>
        <p:nvSpPr>
          <p:cNvPr id="9" name="TextBox 8">
            <a:extLst>
              <a:ext uri="{FF2B5EF4-FFF2-40B4-BE49-F238E27FC236}">
                <a16:creationId xmlns:a16="http://schemas.microsoft.com/office/drawing/2014/main" id="{A3D5BB7B-6F9E-48A3-B76D-4C805662EA45}"/>
              </a:ext>
            </a:extLst>
          </p:cNvPr>
          <p:cNvSpPr txBox="1"/>
          <p:nvPr/>
        </p:nvSpPr>
        <p:spPr>
          <a:xfrm>
            <a:off x="5930915" y="5102044"/>
            <a:ext cx="3429000" cy="523220"/>
          </a:xfrm>
          <a:prstGeom prst="rect">
            <a:avLst/>
          </a:prstGeom>
          <a:noFill/>
        </p:spPr>
        <p:txBody>
          <a:bodyPr wrap="square" rtlCol="0">
            <a:spAutoFit/>
          </a:bodyPr>
          <a:lstStyle/>
          <a:p>
            <a:r>
              <a:rPr lang="en-GB" sz="2800" b="1" dirty="0">
                <a:solidFill>
                  <a:srgbClr val="C00000"/>
                </a:solidFill>
              </a:rPr>
              <a:t>Scoffers will laugh</a:t>
            </a:r>
          </a:p>
        </p:txBody>
      </p:sp>
      <p:pic>
        <p:nvPicPr>
          <p:cNvPr id="11" name="Picture 10">
            <a:extLst>
              <a:ext uri="{FF2B5EF4-FFF2-40B4-BE49-F238E27FC236}">
                <a16:creationId xmlns:a16="http://schemas.microsoft.com/office/drawing/2014/main" id="{09A74DBE-A5B3-48AB-AF28-8671484FD307}"/>
              </a:ext>
            </a:extLst>
          </p:cNvPr>
          <p:cNvPicPr>
            <a:picLocks noChangeAspect="1"/>
          </p:cNvPicPr>
          <p:nvPr/>
        </p:nvPicPr>
        <p:blipFill>
          <a:blip r:embed="rId3"/>
          <a:stretch>
            <a:fillRect/>
          </a:stretch>
        </p:blipFill>
        <p:spPr>
          <a:xfrm>
            <a:off x="8878092" y="4723803"/>
            <a:ext cx="1389066" cy="926044"/>
          </a:xfrm>
          <a:prstGeom prst="rect">
            <a:avLst/>
          </a:prstGeom>
        </p:spPr>
      </p:pic>
    </p:spTree>
    <p:extLst>
      <p:ext uri="{BB962C8B-B14F-4D97-AF65-F5344CB8AC3E}">
        <p14:creationId xmlns:p14="http://schemas.microsoft.com/office/powerpoint/2010/main" val="639080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4" end="4"/>
                                            </p:txEl>
                                          </p:spTgt>
                                        </p:tgtEl>
                                        <p:attrNameLst>
                                          <p:attrName>style.visibility</p:attrName>
                                        </p:attrNameLst>
                                      </p:cBhvr>
                                      <p:to>
                                        <p:strVal val="visible"/>
                                      </p:to>
                                    </p:set>
                                    <p:animEffect transition="in" filter="wipe(left)">
                                      <p:cBhvr>
                                        <p:cTn id="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33550" y="515389"/>
            <a:ext cx="10095461"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646331"/>
          </a:xfrm>
          <a:prstGeom prst="rect">
            <a:avLst/>
          </a:prstGeom>
          <a:noFill/>
        </p:spPr>
        <p:txBody>
          <a:bodyPr wrap="square" rtlCol="0">
            <a:spAutoFit/>
          </a:bodyPr>
          <a:lstStyle/>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The Cauldron and the campfire vv. 1-12</a:t>
            </a:r>
          </a:p>
        </p:txBody>
      </p:sp>
      <p:sp>
        <p:nvSpPr>
          <p:cNvPr id="7" name="TextBox 6">
            <a:extLst>
              <a:ext uri="{FF2B5EF4-FFF2-40B4-BE49-F238E27FC236}">
                <a16:creationId xmlns:a16="http://schemas.microsoft.com/office/drawing/2014/main" id="{5F443823-D824-4E43-80D3-A6DCC745ED76}"/>
              </a:ext>
            </a:extLst>
          </p:cNvPr>
          <p:cNvSpPr txBox="1"/>
          <p:nvPr/>
        </p:nvSpPr>
        <p:spPr>
          <a:xfrm>
            <a:off x="1617172" y="2098833"/>
            <a:ext cx="7977447" cy="523220"/>
          </a:xfrm>
          <a:prstGeom prst="rect">
            <a:avLst/>
          </a:prstGeom>
          <a:noFill/>
        </p:spPr>
        <p:txBody>
          <a:bodyPr wrap="square" rtlCol="0">
            <a:spAutoFit/>
          </a:bodyPr>
          <a:lstStyle/>
          <a:p>
            <a:pPr marL="357188" indent="-357188">
              <a:buFont typeface="Wingdings" panose="05000000000000000000" pitchFamily="2" charset="2"/>
              <a:buChar char="Ø"/>
              <a:tabLst>
                <a:tab pos="357188" algn="l"/>
              </a:tabLst>
            </a:pPr>
            <a:r>
              <a:rPr lang="en-GB" sz="2800" dirty="0">
                <a:ln w="6350">
                  <a:solidFill>
                    <a:schemeClr val="tx1"/>
                  </a:solidFill>
                </a:ln>
                <a:solidFill>
                  <a:srgbClr val="0070C0"/>
                </a:solidFill>
                <a:latin typeface="Forte" panose="03060902040502070203" pitchFamily="66" charset="0"/>
              </a:rPr>
              <a:t>Promising beginnings</a:t>
            </a:r>
          </a:p>
        </p:txBody>
      </p:sp>
    </p:spTree>
    <p:extLst>
      <p:ext uri="{BB962C8B-B14F-4D97-AF65-F5344CB8AC3E}">
        <p14:creationId xmlns:p14="http://schemas.microsoft.com/office/powerpoint/2010/main" val="87473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2143125" y="515389"/>
            <a:ext cx="968588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631216"/>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200" b="1" dirty="0">
                <a:ln>
                  <a:solidFill>
                    <a:schemeClr val="tx1"/>
                  </a:solidFill>
                </a:ln>
                <a:solidFill>
                  <a:srgbClr val="FF0000"/>
                </a:solidFill>
                <a:latin typeface="Voodoo Vampire" panose="02000000000000000000" pitchFamily="2" charset="0"/>
              </a:rPr>
              <a:t>God’s explanation vv. 13-14</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Ezekiel’s personal tragedy vv. 15-27</a:t>
            </a:r>
          </a:p>
        </p:txBody>
      </p:sp>
      <p:sp>
        <p:nvSpPr>
          <p:cNvPr id="10" name="Ribbon: Tilted Up 9">
            <a:extLst>
              <a:ext uri="{FF2B5EF4-FFF2-40B4-BE49-F238E27FC236}">
                <a16:creationId xmlns:a16="http://schemas.microsoft.com/office/drawing/2014/main" id="{AB914A25-C368-4F37-A6A4-B59F902B831E}"/>
              </a:ext>
            </a:extLst>
          </p:cNvPr>
          <p:cNvSpPr/>
          <p:nvPr/>
        </p:nvSpPr>
        <p:spPr>
          <a:xfrm>
            <a:off x="3084022" y="3060484"/>
            <a:ext cx="6051665" cy="933601"/>
          </a:xfrm>
          <a:prstGeom prst="ribbon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B054926B-E725-451C-8ED5-E17997B87453}"/>
              </a:ext>
            </a:extLst>
          </p:cNvPr>
          <p:cNvSpPr txBox="1"/>
          <p:nvPr/>
        </p:nvSpPr>
        <p:spPr>
          <a:xfrm>
            <a:off x="2581275" y="3162300"/>
            <a:ext cx="6991350" cy="523220"/>
          </a:xfrm>
          <a:prstGeom prst="rect">
            <a:avLst/>
          </a:prstGeom>
          <a:noFill/>
        </p:spPr>
        <p:txBody>
          <a:bodyPr wrap="square" rtlCol="0">
            <a:spAutoFit/>
          </a:bodyPr>
          <a:lstStyle/>
          <a:p>
            <a:pPr algn="ctr"/>
            <a:r>
              <a:rPr lang="en-GB" sz="2800" b="1" dirty="0">
                <a:ln w="6350">
                  <a:solidFill>
                    <a:schemeClr val="tx1"/>
                  </a:solidFill>
                </a:ln>
                <a:solidFill>
                  <a:srgbClr val="FF0000"/>
                </a:solidFill>
                <a:latin typeface="Elephant" panose="02020904090505020303" pitchFamily="18" charset="0"/>
              </a:rPr>
              <a:t> The Big Picture</a:t>
            </a:r>
          </a:p>
        </p:txBody>
      </p:sp>
      <p:sp>
        <p:nvSpPr>
          <p:cNvPr id="7" name="TextBox 6">
            <a:extLst>
              <a:ext uri="{FF2B5EF4-FFF2-40B4-BE49-F238E27FC236}">
                <a16:creationId xmlns:a16="http://schemas.microsoft.com/office/drawing/2014/main" id="{EF838E26-FF51-4660-A146-7E94EE7A11C6}"/>
              </a:ext>
            </a:extLst>
          </p:cNvPr>
          <p:cNvSpPr txBox="1"/>
          <p:nvPr/>
        </p:nvSpPr>
        <p:spPr>
          <a:xfrm>
            <a:off x="1253057" y="3994085"/>
            <a:ext cx="9685886" cy="2431435"/>
          </a:xfrm>
          <a:prstGeom prst="rect">
            <a:avLst/>
          </a:prstGeom>
          <a:noFill/>
        </p:spPr>
        <p:txBody>
          <a:bodyPr wrap="square" rtlCol="0">
            <a:spAutoFit/>
          </a:bodyPr>
          <a:lstStyle/>
          <a:p>
            <a:pPr marL="457200" indent="-457200">
              <a:buFont typeface="Arial" panose="020B0604020202020204" pitchFamily="34" charset="0"/>
              <a:buChar char="•"/>
            </a:pPr>
            <a:r>
              <a:rPr lang="en-GB" sz="2400" b="1" dirty="0">
                <a:solidFill>
                  <a:srgbClr val="002060"/>
                </a:solidFill>
              </a:rPr>
              <a:t>D.L. Moody</a:t>
            </a:r>
          </a:p>
          <a:p>
            <a:pPr marL="457200" indent="-457200">
              <a:buFont typeface="Arial" panose="020B0604020202020204" pitchFamily="34" charset="0"/>
              <a:buChar char="•"/>
            </a:pPr>
            <a:r>
              <a:rPr lang="en-GB" sz="2400" b="1" dirty="0">
                <a:solidFill>
                  <a:srgbClr val="002060"/>
                </a:solidFill>
              </a:rPr>
              <a:t>Servants and suffering</a:t>
            </a:r>
          </a:p>
          <a:p>
            <a:pPr marL="457200" indent="-457200">
              <a:buFont typeface="Arial" panose="020B0604020202020204" pitchFamily="34" charset="0"/>
              <a:buChar char="•"/>
            </a:pPr>
            <a:r>
              <a:rPr lang="en-GB" sz="2400" b="1" dirty="0">
                <a:solidFill>
                  <a:srgbClr val="002060"/>
                </a:solidFill>
              </a:rPr>
              <a:t>Paul</a:t>
            </a:r>
          </a:p>
          <a:p>
            <a:pPr marL="457200" indent="-457200">
              <a:buFont typeface="Arial" panose="020B0604020202020204" pitchFamily="34" charset="0"/>
              <a:buChar char="•"/>
            </a:pPr>
            <a:r>
              <a:rPr lang="en-GB" sz="2400" b="1" dirty="0">
                <a:ln w="6350">
                  <a:noFill/>
                </a:ln>
                <a:solidFill>
                  <a:srgbClr val="002060"/>
                </a:solidFill>
              </a:rPr>
              <a:t>Judgment is coming</a:t>
            </a:r>
          </a:p>
          <a:p>
            <a:pPr marL="457200" indent="-457200">
              <a:buFont typeface="Arial" panose="020B0604020202020204" pitchFamily="34" charset="0"/>
              <a:buChar char="•"/>
            </a:pPr>
            <a:r>
              <a:rPr lang="en-GB" sz="2400" b="1" dirty="0">
                <a:ln w="6350">
                  <a:noFill/>
                </a:ln>
                <a:solidFill>
                  <a:srgbClr val="002060"/>
                </a:solidFill>
              </a:rPr>
              <a:t>God’s wrath is awful</a:t>
            </a:r>
          </a:p>
          <a:p>
            <a:pPr marL="457200" indent="-457200">
              <a:buFont typeface="Arial" panose="020B0604020202020204" pitchFamily="34" charset="0"/>
              <a:buChar char="•"/>
            </a:pPr>
            <a:r>
              <a:rPr lang="en-GB" sz="3200" b="1" dirty="0">
                <a:ln w="6350">
                  <a:noFill/>
                </a:ln>
                <a:solidFill>
                  <a:srgbClr val="002060"/>
                </a:solidFill>
              </a:rPr>
              <a:t>Let’s be faithful watchmen/women like Ezekiel</a:t>
            </a:r>
            <a:r>
              <a:rPr lang="en-GB" b="1" i="1" dirty="0">
                <a:ln w="6350">
                  <a:solidFill>
                    <a:schemeClr val="tx1"/>
                  </a:solidFill>
                </a:ln>
                <a:solidFill>
                  <a:srgbClr val="00B0F0"/>
                </a:solidFill>
              </a:rPr>
              <a:t>	</a:t>
            </a:r>
            <a:endParaRPr lang="en-GB" sz="3200" b="1" dirty="0">
              <a:ln w="6350">
                <a:solidFill>
                  <a:schemeClr val="tx1"/>
                </a:solidFill>
              </a:ln>
              <a:solidFill>
                <a:srgbClr val="00B0F0"/>
              </a:solidFill>
            </a:endParaRPr>
          </a:p>
        </p:txBody>
      </p:sp>
      <p:sp>
        <p:nvSpPr>
          <p:cNvPr id="9" name="TextBox 8">
            <a:extLst>
              <a:ext uri="{FF2B5EF4-FFF2-40B4-BE49-F238E27FC236}">
                <a16:creationId xmlns:a16="http://schemas.microsoft.com/office/drawing/2014/main" id="{A3D5BB7B-6F9E-48A3-B76D-4C805662EA45}"/>
              </a:ext>
            </a:extLst>
          </p:cNvPr>
          <p:cNvSpPr txBox="1"/>
          <p:nvPr/>
        </p:nvSpPr>
        <p:spPr>
          <a:xfrm>
            <a:off x="5995864" y="5056830"/>
            <a:ext cx="3429000" cy="523220"/>
          </a:xfrm>
          <a:prstGeom prst="rect">
            <a:avLst/>
          </a:prstGeom>
          <a:noFill/>
        </p:spPr>
        <p:txBody>
          <a:bodyPr wrap="square" rtlCol="0">
            <a:spAutoFit/>
          </a:bodyPr>
          <a:lstStyle/>
          <a:p>
            <a:r>
              <a:rPr lang="en-GB" sz="2800" b="1" dirty="0">
                <a:solidFill>
                  <a:srgbClr val="C00000"/>
                </a:solidFill>
              </a:rPr>
              <a:t>Scoffers will laugh</a:t>
            </a:r>
          </a:p>
        </p:txBody>
      </p:sp>
      <p:pic>
        <p:nvPicPr>
          <p:cNvPr id="11" name="Picture 10">
            <a:extLst>
              <a:ext uri="{FF2B5EF4-FFF2-40B4-BE49-F238E27FC236}">
                <a16:creationId xmlns:a16="http://schemas.microsoft.com/office/drawing/2014/main" id="{09A74DBE-A5B3-48AB-AF28-8671484FD307}"/>
              </a:ext>
            </a:extLst>
          </p:cNvPr>
          <p:cNvPicPr>
            <a:picLocks noChangeAspect="1"/>
          </p:cNvPicPr>
          <p:nvPr/>
        </p:nvPicPr>
        <p:blipFill>
          <a:blip r:embed="rId3"/>
          <a:stretch>
            <a:fillRect/>
          </a:stretch>
        </p:blipFill>
        <p:spPr>
          <a:xfrm>
            <a:off x="8865803" y="4746780"/>
            <a:ext cx="1389066" cy="926044"/>
          </a:xfrm>
          <a:prstGeom prst="rect">
            <a:avLst/>
          </a:prstGeom>
        </p:spPr>
      </p:pic>
    </p:spTree>
    <p:extLst>
      <p:ext uri="{BB962C8B-B14F-4D97-AF65-F5344CB8AC3E}">
        <p14:creationId xmlns:p14="http://schemas.microsoft.com/office/powerpoint/2010/main" val="93394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Effect transition="in" filter="wipe(left)">
                                      <p:cBhvr>
                                        <p:cTn id="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43075" y="515389"/>
            <a:ext cx="1008593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646331"/>
          </a:xfrm>
          <a:prstGeom prst="rect">
            <a:avLst/>
          </a:prstGeom>
          <a:noFill/>
        </p:spPr>
        <p:txBody>
          <a:bodyPr wrap="square" rtlCol="0">
            <a:spAutoFit/>
          </a:bodyPr>
          <a:lstStyle/>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The Cauldron and the campfire vv. 1-12</a:t>
            </a:r>
          </a:p>
        </p:txBody>
      </p:sp>
      <p:sp>
        <p:nvSpPr>
          <p:cNvPr id="7" name="TextBox 6">
            <a:extLst>
              <a:ext uri="{FF2B5EF4-FFF2-40B4-BE49-F238E27FC236}">
                <a16:creationId xmlns:a16="http://schemas.microsoft.com/office/drawing/2014/main" id="{5F443823-D824-4E43-80D3-A6DCC745ED76}"/>
              </a:ext>
            </a:extLst>
          </p:cNvPr>
          <p:cNvSpPr txBox="1"/>
          <p:nvPr/>
        </p:nvSpPr>
        <p:spPr>
          <a:xfrm>
            <a:off x="1617172" y="2098833"/>
            <a:ext cx="7977447" cy="892552"/>
          </a:xfrm>
          <a:prstGeom prst="rect">
            <a:avLst/>
          </a:prstGeom>
          <a:noFill/>
        </p:spPr>
        <p:txBody>
          <a:bodyPr wrap="square" rtlCol="0">
            <a:spAutoFit/>
          </a:bodyPr>
          <a:lstStyle/>
          <a:p>
            <a:pPr marL="357188" indent="-357188">
              <a:buFont typeface="Wingdings" panose="05000000000000000000" pitchFamily="2" charset="2"/>
              <a:buChar char="Ø"/>
              <a:tabLst>
                <a:tab pos="357188" algn="l"/>
              </a:tabLst>
            </a:pPr>
            <a:r>
              <a:rPr lang="en-GB" sz="2400" dirty="0">
                <a:ln w="6350">
                  <a:solidFill>
                    <a:schemeClr val="tx1"/>
                  </a:solidFill>
                </a:ln>
                <a:solidFill>
                  <a:srgbClr val="0070C0"/>
                </a:solidFill>
                <a:latin typeface="Forte" panose="03060902040502070203" pitchFamily="66" charset="0"/>
              </a:rPr>
              <a:t>Promising beginnings</a:t>
            </a:r>
          </a:p>
          <a:p>
            <a:pPr marL="357188" indent="-357188">
              <a:buFont typeface="Wingdings" panose="05000000000000000000" pitchFamily="2" charset="2"/>
              <a:buChar char="Ø"/>
              <a:tabLst>
                <a:tab pos="357188" algn="l"/>
              </a:tabLst>
            </a:pPr>
            <a:r>
              <a:rPr lang="en-GB" sz="2800" dirty="0">
                <a:ln w="6350">
                  <a:solidFill>
                    <a:schemeClr val="tx1"/>
                  </a:solidFill>
                </a:ln>
                <a:solidFill>
                  <a:srgbClr val="0070C0"/>
                </a:solidFill>
                <a:latin typeface="Forte" panose="03060902040502070203" pitchFamily="66" charset="0"/>
              </a:rPr>
              <a:t>Radical change v.6</a:t>
            </a:r>
          </a:p>
        </p:txBody>
      </p:sp>
    </p:spTree>
    <p:extLst>
      <p:ext uri="{BB962C8B-B14F-4D97-AF65-F5344CB8AC3E}">
        <p14:creationId xmlns:p14="http://schemas.microsoft.com/office/powerpoint/2010/main" val="3393331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71650" y="515389"/>
            <a:ext cx="10057361"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646331"/>
          </a:xfrm>
          <a:prstGeom prst="rect">
            <a:avLst/>
          </a:prstGeom>
          <a:noFill/>
        </p:spPr>
        <p:txBody>
          <a:bodyPr wrap="square" rtlCol="0">
            <a:spAutoFit/>
          </a:bodyPr>
          <a:lstStyle/>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The Cauldron and the campfire vv. 1-12</a:t>
            </a:r>
          </a:p>
        </p:txBody>
      </p:sp>
      <p:sp>
        <p:nvSpPr>
          <p:cNvPr id="7" name="TextBox 6">
            <a:extLst>
              <a:ext uri="{FF2B5EF4-FFF2-40B4-BE49-F238E27FC236}">
                <a16:creationId xmlns:a16="http://schemas.microsoft.com/office/drawing/2014/main" id="{5F443823-D824-4E43-80D3-A6DCC745ED76}"/>
              </a:ext>
            </a:extLst>
          </p:cNvPr>
          <p:cNvSpPr txBox="1"/>
          <p:nvPr/>
        </p:nvSpPr>
        <p:spPr>
          <a:xfrm>
            <a:off x="1617172" y="2098833"/>
            <a:ext cx="7977447" cy="1261884"/>
          </a:xfrm>
          <a:prstGeom prst="rect">
            <a:avLst/>
          </a:prstGeom>
          <a:noFill/>
        </p:spPr>
        <p:txBody>
          <a:bodyPr wrap="square" rtlCol="0">
            <a:spAutoFit/>
          </a:bodyPr>
          <a:lstStyle/>
          <a:p>
            <a:pPr marL="357188" indent="-357188">
              <a:buFont typeface="Wingdings" panose="05000000000000000000" pitchFamily="2" charset="2"/>
              <a:buChar char="Ø"/>
              <a:tabLst>
                <a:tab pos="357188" algn="l"/>
              </a:tabLst>
            </a:pPr>
            <a:r>
              <a:rPr lang="en-GB" sz="2400" b="1" dirty="0">
                <a:ln w="6350">
                  <a:solidFill>
                    <a:schemeClr val="tx1"/>
                  </a:solidFill>
                </a:ln>
                <a:solidFill>
                  <a:srgbClr val="0070C0"/>
                </a:solidFill>
                <a:latin typeface="Forte" panose="03060902040502070203" pitchFamily="66" charset="0"/>
              </a:rPr>
              <a:t>Promising beginnings</a:t>
            </a:r>
          </a:p>
          <a:p>
            <a:pPr marL="357188" indent="-357188">
              <a:buFont typeface="Wingdings" panose="05000000000000000000" pitchFamily="2" charset="2"/>
              <a:buChar char="Ø"/>
              <a:tabLst>
                <a:tab pos="357188" algn="l"/>
              </a:tabLst>
            </a:pPr>
            <a:r>
              <a:rPr lang="en-GB" sz="2400" b="1" dirty="0">
                <a:ln w="6350">
                  <a:solidFill>
                    <a:schemeClr val="tx1"/>
                  </a:solidFill>
                </a:ln>
                <a:solidFill>
                  <a:srgbClr val="0070C0"/>
                </a:solidFill>
                <a:latin typeface="Forte" panose="03060902040502070203" pitchFamily="66" charset="0"/>
              </a:rPr>
              <a:t>Radical change v.6</a:t>
            </a:r>
          </a:p>
          <a:p>
            <a:pPr marL="357188" indent="-357188">
              <a:buFont typeface="Wingdings" panose="05000000000000000000" pitchFamily="2" charset="2"/>
              <a:buChar char="Ø"/>
              <a:tabLst>
                <a:tab pos="357188" algn="l"/>
              </a:tabLst>
            </a:pPr>
            <a:r>
              <a:rPr lang="en-GB" sz="2800" b="1" dirty="0">
                <a:ln w="6350">
                  <a:solidFill>
                    <a:schemeClr val="tx1"/>
                  </a:solidFill>
                </a:ln>
                <a:solidFill>
                  <a:srgbClr val="0070C0"/>
                </a:solidFill>
                <a:latin typeface="Forte" panose="03060902040502070203" pitchFamily="66" charset="0"/>
              </a:rPr>
              <a:t>Sinister sequence</a:t>
            </a:r>
          </a:p>
        </p:txBody>
      </p:sp>
    </p:spTree>
    <p:extLst>
      <p:ext uri="{BB962C8B-B14F-4D97-AF65-F5344CB8AC3E}">
        <p14:creationId xmlns:p14="http://schemas.microsoft.com/office/powerpoint/2010/main" val="323603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wipe(left)">
                                      <p:cBhvr>
                                        <p:cTn id="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53985" y="515389"/>
            <a:ext cx="1007502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077218"/>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God’s explanation vv. 13-14</a:t>
            </a:r>
          </a:p>
        </p:txBody>
      </p:sp>
      <p:sp>
        <p:nvSpPr>
          <p:cNvPr id="10" name="TextBox 9">
            <a:extLst>
              <a:ext uri="{FF2B5EF4-FFF2-40B4-BE49-F238E27FC236}">
                <a16:creationId xmlns:a16="http://schemas.microsoft.com/office/drawing/2014/main" id="{8B6B22EC-9E30-4D57-AE8B-70A2037BBA37}"/>
              </a:ext>
            </a:extLst>
          </p:cNvPr>
          <p:cNvSpPr txBox="1"/>
          <p:nvPr/>
        </p:nvSpPr>
        <p:spPr>
          <a:xfrm>
            <a:off x="1753985" y="2529720"/>
            <a:ext cx="8030095" cy="523220"/>
          </a:xfrm>
          <a:prstGeom prst="rect">
            <a:avLst/>
          </a:prstGeom>
          <a:noFill/>
        </p:spPr>
        <p:txBody>
          <a:bodyPr wrap="square" rtlCol="0">
            <a:spAutoFit/>
          </a:bodyPr>
          <a:lstStyle/>
          <a:p>
            <a:pPr marL="457200" indent="-457200">
              <a:buFont typeface="Wingdings" panose="05000000000000000000" pitchFamily="2" charset="2"/>
              <a:buChar char="v"/>
            </a:pPr>
            <a:r>
              <a:rPr lang="en-GB" sz="2800" b="1" dirty="0">
                <a:ln w="6350">
                  <a:solidFill>
                    <a:schemeClr val="tx1"/>
                  </a:solidFill>
                </a:ln>
                <a:solidFill>
                  <a:srgbClr val="0070C0"/>
                </a:solidFill>
                <a:latin typeface="Forte" panose="03060902040502070203" pitchFamily="66" charset="0"/>
              </a:rPr>
              <a:t>I am at work (vv.8,9,13)</a:t>
            </a:r>
          </a:p>
        </p:txBody>
      </p:sp>
    </p:spTree>
    <p:extLst>
      <p:ext uri="{BB962C8B-B14F-4D97-AF65-F5344CB8AC3E}">
        <p14:creationId xmlns:p14="http://schemas.microsoft.com/office/powerpoint/2010/main" val="507652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wipe(left)">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753985" y="515389"/>
            <a:ext cx="1007502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077218"/>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God’s explanation vv. 13-14</a:t>
            </a:r>
          </a:p>
        </p:txBody>
      </p:sp>
      <p:sp>
        <p:nvSpPr>
          <p:cNvPr id="10" name="TextBox 9">
            <a:extLst>
              <a:ext uri="{FF2B5EF4-FFF2-40B4-BE49-F238E27FC236}">
                <a16:creationId xmlns:a16="http://schemas.microsoft.com/office/drawing/2014/main" id="{8B6B22EC-9E30-4D57-AE8B-70A2037BBA37}"/>
              </a:ext>
            </a:extLst>
          </p:cNvPr>
          <p:cNvSpPr txBox="1"/>
          <p:nvPr/>
        </p:nvSpPr>
        <p:spPr>
          <a:xfrm>
            <a:off x="1753985" y="2529720"/>
            <a:ext cx="8030095" cy="1077218"/>
          </a:xfrm>
          <a:prstGeom prst="rect">
            <a:avLst/>
          </a:prstGeom>
          <a:noFill/>
        </p:spPr>
        <p:txBody>
          <a:bodyPr wrap="square" rtlCol="0">
            <a:spAutoFit/>
          </a:bodyPr>
          <a:lstStyle/>
          <a:p>
            <a:pPr marL="457200" indent="-457200">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I am at work (vv.8,9,13)</a:t>
            </a:r>
          </a:p>
          <a:p>
            <a:pPr marL="914400" lvl="1" indent="-457200">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No hope without God</a:t>
            </a:r>
          </a:p>
        </p:txBody>
      </p:sp>
    </p:spTree>
    <p:extLst>
      <p:ext uri="{BB962C8B-B14F-4D97-AF65-F5344CB8AC3E}">
        <p14:creationId xmlns:p14="http://schemas.microsoft.com/office/powerpoint/2010/main" val="399410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barn(outVertical)">
                                      <p:cBhvr>
                                        <p:cTn id="7"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676400" y="515389"/>
            <a:ext cx="10152611"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077218"/>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God’s explanation vv. 13-14</a:t>
            </a:r>
          </a:p>
        </p:txBody>
      </p:sp>
      <p:sp>
        <p:nvSpPr>
          <p:cNvPr id="10" name="TextBox 9">
            <a:extLst>
              <a:ext uri="{FF2B5EF4-FFF2-40B4-BE49-F238E27FC236}">
                <a16:creationId xmlns:a16="http://schemas.microsoft.com/office/drawing/2014/main" id="{8B6B22EC-9E30-4D57-AE8B-70A2037BBA37}"/>
              </a:ext>
            </a:extLst>
          </p:cNvPr>
          <p:cNvSpPr txBox="1"/>
          <p:nvPr/>
        </p:nvSpPr>
        <p:spPr>
          <a:xfrm>
            <a:off x="1753985" y="2529720"/>
            <a:ext cx="8030095" cy="1569660"/>
          </a:xfrm>
          <a:prstGeom prst="rect">
            <a:avLst/>
          </a:prstGeom>
          <a:noFill/>
        </p:spPr>
        <p:txBody>
          <a:bodyPr wrap="square" rtlCol="0">
            <a:spAutoFit/>
          </a:bodyPr>
          <a:lstStyle/>
          <a:p>
            <a:pPr marL="457200" indent="-457200">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I am at work (vv.8,9,13)</a:t>
            </a:r>
          </a:p>
          <a:p>
            <a:pPr marL="914400" lvl="1" indent="-457200">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No hope without God</a:t>
            </a:r>
          </a:p>
          <a:p>
            <a:pPr marL="542925" lvl="1" indent="-542925">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Judgment has arrived v.14</a:t>
            </a:r>
          </a:p>
        </p:txBody>
      </p:sp>
      <p:sp>
        <p:nvSpPr>
          <p:cNvPr id="7" name="TextBox 6">
            <a:extLst>
              <a:ext uri="{FF2B5EF4-FFF2-40B4-BE49-F238E27FC236}">
                <a16:creationId xmlns:a16="http://schemas.microsoft.com/office/drawing/2014/main" id="{1EAAB633-F080-40F7-AD30-2D196D230CBF}"/>
              </a:ext>
            </a:extLst>
          </p:cNvPr>
          <p:cNvSpPr txBox="1"/>
          <p:nvPr/>
        </p:nvSpPr>
        <p:spPr>
          <a:xfrm>
            <a:off x="2241667" y="3997597"/>
            <a:ext cx="8304414" cy="1569660"/>
          </a:xfrm>
          <a:prstGeom prst="rect">
            <a:avLst/>
          </a:prstGeom>
          <a:noFill/>
        </p:spPr>
        <p:txBody>
          <a:bodyPr wrap="square" rtlCol="0">
            <a:spAutoFit/>
          </a:bodyPr>
          <a:lstStyle/>
          <a:p>
            <a:r>
              <a:rPr lang="en-GB" sz="2400" b="1" i="1" dirty="0">
                <a:ln w="6350">
                  <a:solidFill>
                    <a:schemeClr val="tx1"/>
                  </a:solidFill>
                </a:ln>
                <a:solidFill>
                  <a:schemeClr val="accent5">
                    <a:lumMod val="75000"/>
                  </a:schemeClr>
                </a:solidFill>
              </a:rPr>
              <a:t>“I the Lord have spoken. The time has come for me to act. I will not hold back; I will not have pity, nor will I relent. You will be judged according to your conduct and your actions, declares the Sovereign Lord!”</a:t>
            </a:r>
          </a:p>
        </p:txBody>
      </p:sp>
    </p:spTree>
    <p:extLst>
      <p:ext uri="{BB962C8B-B14F-4D97-AF65-F5344CB8AC3E}">
        <p14:creationId xmlns:p14="http://schemas.microsoft.com/office/powerpoint/2010/main" val="2030556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wipe(left)">
                                      <p:cBhvr>
                                        <p:cTn id="7" dur="500"/>
                                        <p:tgtEl>
                                          <p:spTgt spid="10">
                                            <p:txEl>
                                              <p:pRg st="2" end="2"/>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wipe(left)">
                                      <p:cBhvr>
                                        <p:cTn id="10"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AEF0-7AED-405C-B472-A87136F11181}"/>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E3FBF46E-C277-458E-8E26-5E6066DBF938}"/>
              </a:ext>
            </a:extLst>
          </p:cNvPr>
          <p:cNvSpPr>
            <a:spLocks noGrp="1"/>
          </p:cNvSpPr>
          <p:nvPr>
            <p:ph type="subTitle" idx="1"/>
          </p:nvPr>
        </p:nvSpPr>
        <p:spPr/>
        <p:txBody>
          <a:bodyPr/>
          <a:lstStyle/>
          <a:p>
            <a:endParaRPr lang="en-GB"/>
          </a:p>
        </p:txBody>
      </p:sp>
      <p:pic>
        <p:nvPicPr>
          <p:cNvPr id="5" name="Picture 4" descr="A large pot&#10;&#10;Description automatically generated">
            <a:extLst>
              <a:ext uri="{FF2B5EF4-FFF2-40B4-BE49-F238E27FC236}">
                <a16:creationId xmlns:a16="http://schemas.microsoft.com/office/drawing/2014/main" id="{FF4A1B09-D05D-4F7D-809F-D5CB6856637B}"/>
              </a:ext>
            </a:extLst>
          </p:cNvPr>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1" y="-15375"/>
            <a:ext cx="12192000" cy="6931959"/>
          </a:xfrm>
          <a:prstGeom prst="rect">
            <a:avLst/>
          </a:prstGeom>
        </p:spPr>
      </p:pic>
      <p:sp>
        <p:nvSpPr>
          <p:cNvPr id="6" name="TextBox 5">
            <a:extLst>
              <a:ext uri="{FF2B5EF4-FFF2-40B4-BE49-F238E27FC236}">
                <a16:creationId xmlns:a16="http://schemas.microsoft.com/office/drawing/2014/main" id="{1B182C48-37FA-43B3-A5F8-C3D53E376F59}"/>
              </a:ext>
            </a:extLst>
          </p:cNvPr>
          <p:cNvSpPr txBox="1"/>
          <p:nvPr/>
        </p:nvSpPr>
        <p:spPr>
          <a:xfrm>
            <a:off x="1685925" y="515389"/>
            <a:ext cx="10143086" cy="1077218"/>
          </a:xfrm>
          <a:prstGeom prst="rect">
            <a:avLst/>
          </a:prstGeom>
          <a:noFill/>
        </p:spPr>
        <p:txBody>
          <a:bodyPr wrap="square" rtlCol="0">
            <a:spAutoFit/>
          </a:bodyPr>
          <a:lstStyle/>
          <a:p>
            <a:pPr algn="r"/>
            <a:r>
              <a:rPr lang="en-GB" sz="3600" b="1" spc="200" dirty="0">
                <a:ln>
                  <a:solidFill>
                    <a:schemeClr val="tx1"/>
                  </a:solidFill>
                </a:ln>
                <a:solidFill>
                  <a:srgbClr val="C00000"/>
                </a:solidFill>
                <a:effectLst>
                  <a:outerShdw blurRad="38100" dist="38100" dir="2700000" algn="tl">
                    <a:srgbClr val="000000">
                      <a:alpha val="43137"/>
                    </a:srgbClr>
                  </a:outerShdw>
                </a:effectLst>
                <a:highlight>
                  <a:srgbClr val="FFFF00"/>
                </a:highlight>
                <a:latin typeface="Voodoo Vampire" panose="02000000000000000000" pitchFamily="2" charset="0"/>
              </a:rPr>
              <a:t>The cooking disaster and personal tragedy</a:t>
            </a:r>
          </a:p>
          <a:p>
            <a:pPr algn="r"/>
            <a:r>
              <a:rPr lang="en-GB" sz="2800" b="1" dirty="0">
                <a:ln>
                  <a:solidFill>
                    <a:schemeClr val="tx1"/>
                  </a:solidFill>
                </a:ln>
                <a:solidFill>
                  <a:srgbClr val="C00000"/>
                </a:solidFill>
                <a:effectLst>
                  <a:outerShdw blurRad="38100" dist="38100" dir="2700000" algn="tl">
                    <a:srgbClr val="000000">
                      <a:alpha val="43137"/>
                    </a:srgbClr>
                  </a:outerShdw>
                </a:effectLst>
                <a:latin typeface="Voodoo Vampire" panose="02000000000000000000" pitchFamily="2" charset="0"/>
              </a:rPr>
              <a:t>Ezekiel 24</a:t>
            </a:r>
          </a:p>
        </p:txBody>
      </p:sp>
      <p:sp>
        <p:nvSpPr>
          <p:cNvPr id="4" name="TextBox 3">
            <a:extLst>
              <a:ext uri="{FF2B5EF4-FFF2-40B4-BE49-F238E27FC236}">
                <a16:creationId xmlns:a16="http://schemas.microsoft.com/office/drawing/2014/main" id="{C5F16DED-3301-402D-868D-7526D482DA6D}"/>
              </a:ext>
            </a:extLst>
          </p:cNvPr>
          <p:cNvSpPr txBox="1"/>
          <p:nvPr/>
        </p:nvSpPr>
        <p:spPr>
          <a:xfrm>
            <a:off x="1022119" y="1452502"/>
            <a:ext cx="8667750" cy="1077218"/>
          </a:xfrm>
          <a:prstGeom prst="rect">
            <a:avLst/>
          </a:prstGeom>
          <a:noFill/>
        </p:spPr>
        <p:txBody>
          <a:bodyPr wrap="square" rtlCol="0">
            <a:spAutoFit/>
          </a:bodyPr>
          <a:lstStyle/>
          <a:p>
            <a:pPr marL="514350" indent="-514350">
              <a:buFont typeface="+mj-lt"/>
              <a:buAutoNum type="arabicPeriod"/>
            </a:pPr>
            <a:r>
              <a:rPr lang="en-GB" sz="2800" b="1" dirty="0">
                <a:ln>
                  <a:solidFill>
                    <a:schemeClr val="tx1"/>
                  </a:solidFill>
                </a:ln>
                <a:solidFill>
                  <a:srgbClr val="FF0000"/>
                </a:solidFill>
                <a:latin typeface="Voodoo Vampire" panose="02000000000000000000" pitchFamily="2" charset="0"/>
              </a:rPr>
              <a:t>The Cauldron and the campfire vv. 1-12</a:t>
            </a:r>
          </a:p>
          <a:p>
            <a:pPr marL="514350" indent="-514350">
              <a:buFont typeface="+mj-lt"/>
              <a:buAutoNum type="arabicPeriod"/>
            </a:pPr>
            <a:r>
              <a:rPr lang="en-GB" sz="3600" b="1" dirty="0">
                <a:ln>
                  <a:solidFill>
                    <a:schemeClr val="tx1"/>
                  </a:solidFill>
                </a:ln>
                <a:solidFill>
                  <a:srgbClr val="FF0000"/>
                </a:solidFill>
                <a:latin typeface="Voodoo Vampire" panose="02000000000000000000" pitchFamily="2" charset="0"/>
              </a:rPr>
              <a:t>God’s explanation vv. 13-14</a:t>
            </a:r>
          </a:p>
        </p:txBody>
      </p:sp>
      <p:sp>
        <p:nvSpPr>
          <p:cNvPr id="10" name="TextBox 9">
            <a:extLst>
              <a:ext uri="{FF2B5EF4-FFF2-40B4-BE49-F238E27FC236}">
                <a16:creationId xmlns:a16="http://schemas.microsoft.com/office/drawing/2014/main" id="{8B6B22EC-9E30-4D57-AE8B-70A2037BBA37}"/>
              </a:ext>
            </a:extLst>
          </p:cNvPr>
          <p:cNvSpPr txBox="1"/>
          <p:nvPr/>
        </p:nvSpPr>
        <p:spPr>
          <a:xfrm>
            <a:off x="1753985" y="2529720"/>
            <a:ext cx="8030095" cy="2062103"/>
          </a:xfrm>
          <a:prstGeom prst="rect">
            <a:avLst/>
          </a:prstGeom>
          <a:noFill/>
        </p:spPr>
        <p:txBody>
          <a:bodyPr wrap="square" rtlCol="0">
            <a:spAutoFit/>
          </a:bodyPr>
          <a:lstStyle/>
          <a:p>
            <a:pPr marL="457200" indent="-457200">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I am at work (vv.8,9,13)</a:t>
            </a:r>
          </a:p>
          <a:p>
            <a:pPr marL="914400" lvl="1" indent="-457200">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No hope without God</a:t>
            </a:r>
          </a:p>
          <a:p>
            <a:pPr marL="542925" lvl="1" indent="-542925">
              <a:buFont typeface="Wingdings" panose="05000000000000000000" pitchFamily="2" charset="2"/>
              <a:buChar char="v"/>
            </a:pPr>
            <a:r>
              <a:rPr lang="en-GB" sz="3200" b="1" dirty="0">
                <a:ln w="6350">
                  <a:solidFill>
                    <a:schemeClr val="tx1"/>
                  </a:solidFill>
                </a:ln>
                <a:solidFill>
                  <a:srgbClr val="0070C0"/>
                </a:solidFill>
                <a:latin typeface="Forte" panose="03060902040502070203" pitchFamily="66" charset="0"/>
              </a:rPr>
              <a:t>Judgment has arrived v.14</a:t>
            </a:r>
          </a:p>
          <a:p>
            <a:pPr marL="898525" lvl="2" indent="-441325">
              <a:buFont typeface="Wingdings" panose="05000000000000000000" pitchFamily="2" charset="2"/>
              <a:buChar char="§"/>
            </a:pPr>
            <a:r>
              <a:rPr lang="en-GB" sz="3200" b="1" dirty="0">
                <a:ln w="6350">
                  <a:solidFill>
                    <a:schemeClr val="tx1"/>
                  </a:solidFill>
                </a:ln>
                <a:solidFill>
                  <a:srgbClr val="FFFF00"/>
                </a:solidFill>
                <a:effectLst>
                  <a:outerShdw blurRad="38100" dist="38100" dir="2700000" algn="tl">
                    <a:srgbClr val="000000">
                      <a:alpha val="43137"/>
                    </a:srgbClr>
                  </a:outerShdw>
                </a:effectLst>
                <a:latin typeface="Abadi" panose="020B0604020104020204" pitchFamily="34" charset="0"/>
              </a:rPr>
              <a:t>Repeated calls to repentance</a:t>
            </a:r>
          </a:p>
        </p:txBody>
      </p:sp>
    </p:spTree>
    <p:extLst>
      <p:ext uri="{BB962C8B-B14F-4D97-AF65-F5344CB8AC3E}">
        <p14:creationId xmlns:p14="http://schemas.microsoft.com/office/powerpoint/2010/main" val="314493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withEffect">
                                  <p:stCondLst>
                                    <p:cond delay="0"/>
                                  </p:stCondLst>
                                  <p:childTnLst>
                                    <p:set>
                                      <p:cBhvr>
                                        <p:cTn id="6" dur="1" fill="hold">
                                          <p:stCondLst>
                                            <p:cond delay="0"/>
                                          </p:stCondLst>
                                        </p:cTn>
                                        <p:tgtEl>
                                          <p:spTgt spid="10">
                                            <p:txEl>
                                              <p:pRg st="3" end="3"/>
                                            </p:txEl>
                                          </p:spTgt>
                                        </p:tgtEl>
                                        <p:attrNameLst>
                                          <p:attrName>style.visibility</p:attrName>
                                        </p:attrNameLst>
                                      </p:cBhvr>
                                      <p:to>
                                        <p:strVal val="visible"/>
                                      </p:to>
                                    </p:set>
                                    <p:animEffect transition="in" filter="barn(outVertical)">
                                      <p:cBhvr>
                                        <p:cTn id="7"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F15944DB-833F-45BB-9C2A-15F53D82027E}">
  <we:reference id="wa104381335" version="1.0.0.1" store="en-US" storeType="OMEX"/>
  <we:alternateReferences>
    <we:reference id="WA104381335" version="1.0.0.1"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1842</TotalTime>
  <Words>1354</Words>
  <Application>Microsoft Office PowerPoint</Application>
  <PresentationFormat>Widescreen</PresentationFormat>
  <Paragraphs>247</Paragraphs>
  <Slides>30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Abadi</vt:lpstr>
      <vt:lpstr>Arial</vt:lpstr>
      <vt:lpstr>Calibri</vt:lpstr>
      <vt:lpstr>Calibri Light</vt:lpstr>
      <vt:lpstr>Elephant</vt:lpstr>
      <vt:lpstr>Forte</vt:lpstr>
      <vt:lpstr>Voodoo Vampire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Colin Howells</dc:creator>
  <cp:lastModifiedBy>Colin Howells</cp:lastModifiedBy>
  <cp:revision>50</cp:revision>
  <dcterms:created xsi:type="dcterms:W3CDTF">2019-09-30T07:04:50Z</dcterms:created>
  <dcterms:modified xsi:type="dcterms:W3CDTF">2019-10-06T08:05:08Z</dcterms:modified>
</cp:coreProperties>
</file>